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1292" r:id="rId2"/>
    <p:sldId id="1408" r:id="rId3"/>
    <p:sldId id="1406" r:id="rId4"/>
    <p:sldId id="1418" r:id="rId5"/>
    <p:sldId id="1407" r:id="rId6"/>
    <p:sldId id="1423" r:id="rId7"/>
    <p:sldId id="1422" r:id="rId8"/>
    <p:sldId id="1371" r:id="rId9"/>
    <p:sldId id="1372" r:id="rId10"/>
    <p:sldId id="1409" r:id="rId11"/>
    <p:sldId id="1374" r:id="rId12"/>
    <p:sldId id="1375" r:id="rId13"/>
    <p:sldId id="1376" r:id="rId14"/>
    <p:sldId id="1377" r:id="rId15"/>
    <p:sldId id="1378" r:id="rId16"/>
    <p:sldId id="1379" r:id="rId17"/>
    <p:sldId id="1410" r:id="rId18"/>
    <p:sldId id="1381" r:id="rId19"/>
    <p:sldId id="1411" r:id="rId20"/>
    <p:sldId id="1383" r:id="rId21"/>
    <p:sldId id="1412" r:id="rId22"/>
    <p:sldId id="1385" r:id="rId23"/>
    <p:sldId id="1386" r:id="rId24"/>
    <p:sldId id="1387" r:id="rId25"/>
    <p:sldId id="1388" r:id="rId26"/>
    <p:sldId id="1389" r:id="rId27"/>
    <p:sldId id="1390" r:id="rId28"/>
    <p:sldId id="1391" r:id="rId29"/>
    <p:sldId id="1392" r:id="rId30"/>
    <p:sldId id="1413" r:id="rId31"/>
    <p:sldId id="1394" r:id="rId32"/>
    <p:sldId id="1395" r:id="rId33"/>
    <p:sldId id="1414" r:id="rId34"/>
    <p:sldId id="1397" r:id="rId35"/>
    <p:sldId id="1416" r:id="rId36"/>
    <p:sldId id="1400" r:id="rId37"/>
    <p:sldId id="1401" r:id="rId38"/>
    <p:sldId id="1417" r:id="rId39"/>
    <p:sldId id="1402" r:id="rId40"/>
    <p:sldId id="1403" r:id="rId41"/>
    <p:sldId id="1404" r:id="rId42"/>
    <p:sldId id="1419" r:id="rId43"/>
    <p:sldId id="1420" r:id="rId44"/>
    <p:sldId id="1405" r:id="rId45"/>
    <p:sldId id="1421" r:id="rId46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95113" autoAdjust="0"/>
  </p:normalViewPr>
  <p:slideViewPr>
    <p:cSldViewPr snapToGrid="0">
      <p:cViewPr varScale="1">
        <p:scale>
          <a:sx n="107" d="100"/>
          <a:sy n="107" d="100"/>
        </p:scale>
        <p:origin x="444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81E5DF3-A0BA-40D2-93BA-01469C62179E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8B47A1B6-AF44-4383-811E-13AEBF933BE2}" type="slidenum">
              <a:rPr lang="en-US" altLang="en-US" sz="1200"/>
              <a:pPr algn="r" eaLnBrk="1" hangingPunct="1"/>
              <a:t>2</a:t>
            </a:fld>
            <a:endParaRPr lang="en-US" altLang="en-US" sz="12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782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E9AD48F-6A84-425B-91DC-38359CC00E39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530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38062EB-448A-4608-AE9F-6495E07216CC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636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FDB77E0-0643-4731-BF9E-5D4CE6D72A36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2298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916701D-9C15-4ED5-A13E-9D32E58B1147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002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39BBC70-1B01-4F9F-BFE5-62507F3706D6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256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AC34B97-841C-4970-9BDB-CC086931394A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842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244198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8C73BE5-1BA7-4089-8785-399CE1DAC7DE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4826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3713888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404B739-FCAD-423C-A7FA-28CB490031BF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53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5485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446643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FC057C-AF1A-4F7A-A0A5-2AF4A7517F0A}" type="slidenum">
              <a:rPr lang="en-US" altLang="en-US" sz="1200"/>
              <a:pPr eaLnBrk="1" hangingPunct="1"/>
              <a:t>22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880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59C54B-666E-4D5A-A8B4-A3041C8566A3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5055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2FFD99C-DDEE-4B5A-8CD6-61A839F9CCBA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469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20E5CC8-4B4D-43D2-A076-4228DBE574B7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8272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302E7B5-A053-4E86-8336-78E4DA609877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8799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14925EE-85E7-4873-88F9-121B04E0F4ED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0833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B231649-8B12-4510-A1CB-E5890EF148EC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0982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AF883FF-2F58-4107-BEA6-5C2298E1F95A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875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150652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5249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94D377C-1700-4A4E-905A-4A8C020F95F9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4739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D037545-7FB3-4A1F-AEEC-458772C76451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Add a definition/description of “traditional data analysis”.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16381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1769931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9EADABB-4320-482A-B7AD-73BCD29C70DB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2696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3507583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B0185FD-F15E-4F37-B0B7-2D28DD8303C3}" type="slidenum">
              <a:rPr lang="en-US" altLang="en-US" sz="1200"/>
              <a:pPr eaLnBrk="1" hangingPunct="1"/>
              <a:t>36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6435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3DE9560-D9ED-4D02-A94B-09AFAA82DE50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3408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239113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4F1F140-384E-40F3-8460-2B57726E1CCB}" type="slidenum">
              <a:rPr lang="en-US" altLang="en-US" sz="1200"/>
              <a:pPr eaLnBrk="1" hangingPunct="1"/>
              <a:t>39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4723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ED8FDFD-706D-4DFB-9955-195800B03303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011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19790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00E5CA3-E113-4AE5-B712-4FCD101C60C6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9630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2958750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2AE2494-E246-464F-AA19-05B4B0487F8D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12885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C07DEFD-27DB-4628-A1E7-F881F6A27B2D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6913"/>
            <a:ext cx="6196012" cy="34861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96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453D57-8247-4C1B-975E-425AF76813D6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21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631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6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2373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378457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3"/>
          <p:cNvGraphicFramePr>
            <a:graphicFrameLocks/>
          </p:cNvGraphicFramePr>
          <p:nvPr userDrawn="1"/>
        </p:nvGraphicFramePr>
        <p:xfrm>
          <a:off x="508000" y="1143000"/>
          <a:ext cx="11176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143000"/>
                        <a:ext cx="11176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074400" y="6400800"/>
            <a:ext cx="1117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1AEB808-3560-426D-A696-BA9F110365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7033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engr.illinois.edu/display/cs41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s://webmail.illinois.edu/owa/redir.aspx?C=HKqOi3J6dGJkB_9uTvpvE4bsJ7Rlpw9V-BvTbsuOYqXeZCmIYsvTCA..&amp;URL=https://my.cs.illinois.edu/undergraduate/waitli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lass/is2n71wakk671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 smtClean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976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1.  Introduction</a:t>
            </a:r>
          </a:p>
          <a:p>
            <a:r>
              <a:rPr lang="en-US" dirty="0" smtClean="0"/>
              <a:t>Jiawei Han, Computer Science, Univ. Illinois at Urbana-Champaign, 2106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4179463" y="1732521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5700" y="300039"/>
            <a:ext cx="6794500" cy="619125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What Is Data Mining?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05753"/>
            <a:ext cx="10390094" cy="521297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useful)</a:t>
            </a:r>
            <a:r>
              <a:rPr lang="en-GB" altLang="en-US" sz="2400" dirty="0"/>
              <a:t> patterns or knowledge from huge amount of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mining: a misnomer?</a:t>
            </a:r>
            <a:endParaRPr lang="en-GB" altLang="en-US" sz="2400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Alternative names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Watch out: Is everything “data mining”?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Simple search and query processing 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(Deductive) expert systems</a:t>
            </a:r>
          </a:p>
        </p:txBody>
      </p:sp>
      <p:graphicFrame>
        <p:nvGraphicFramePr>
          <p:cNvPr id="19461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83844"/>
              </p:ext>
            </p:extLst>
          </p:nvPr>
        </p:nvGraphicFramePr>
        <p:xfrm>
          <a:off x="10125635" y="0"/>
          <a:ext cx="2039938" cy="243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Clip" r:id="rId4" imgW="1089050" imgH="1175004" progId="MS_ClipArt_Gallery.2">
                  <p:embed/>
                </p:oleObj>
              </mc:Choice>
              <mc:Fallback>
                <p:oleObj name="Clip" r:id="rId4" imgW="1089050" imgH="117500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5635" y="0"/>
                        <a:ext cx="2039938" cy="2430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2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214864"/>
              </p:ext>
            </p:extLst>
          </p:nvPr>
        </p:nvGraphicFramePr>
        <p:xfrm>
          <a:off x="9279671" y="4661647"/>
          <a:ext cx="2786824" cy="2043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Clip" r:id="rId6" imgW="4582562" imgH="3358836" progId="MS_ClipArt_Gallery.2">
                  <p:embed/>
                </p:oleObj>
              </mc:Choice>
              <mc:Fallback>
                <p:oleObj name="Clip" r:id="rId6" imgW="4582562" imgH="335883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9671" y="4661647"/>
                        <a:ext cx="2786824" cy="2043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7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726141" y="152400"/>
            <a:ext cx="10641106" cy="9906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Knowledge Discovery (KDD) Process</a:t>
            </a:r>
          </a:p>
        </p:txBody>
      </p:sp>
      <p:sp>
        <p:nvSpPr>
          <p:cNvPr id="2048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50488" y="1214710"/>
            <a:ext cx="6127286" cy="192742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This is a view from typical database systems and data warehousing communities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mining plays an essential role in the knowledge discovery process</a:t>
            </a:r>
            <a:endParaRPr lang="en-US" altLang="en-US" sz="24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110256" y="815788"/>
            <a:ext cx="9135035" cy="6042212"/>
            <a:chOff x="2909047" y="1143000"/>
            <a:chExt cx="8601076" cy="5654675"/>
          </a:xfrm>
        </p:grpSpPr>
        <p:sp>
          <p:nvSpPr>
            <p:cNvPr id="20485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6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0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1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2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3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4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5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6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7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8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7430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latin typeface="Times New Roman" panose="02020603050405020304" pitchFamily="18" charset="0"/>
                </a:rPr>
                <a:t>Data Cleaning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0499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9954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latin typeface="Times New Roman" panose="02020603050405020304" pitchFamily="18" charset="0"/>
                </a:rPr>
                <a:t>Data Integration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20500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Databases</a:t>
              </a:r>
            </a:p>
          </p:txBody>
        </p:sp>
        <p:sp>
          <p:nvSpPr>
            <p:cNvPr id="20501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Data Warehouse</a:t>
              </a:r>
            </a:p>
          </p:txBody>
        </p:sp>
        <p:sp>
          <p:nvSpPr>
            <p:cNvPr id="20502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3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4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5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6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7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8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09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0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767048" y="114300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6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  <a:contourClr>
                  <a:srgbClr val="FFE701"/>
                </a:contourClr>
              </a:sp3d>
            </a:bodyPr>
            <a:lstStyle/>
            <a:p>
              <a:pPr algn="ctr"/>
              <a:r>
                <a:rPr lang="en-US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Knowledge</a:t>
              </a:r>
            </a:p>
          </p:txBody>
        </p:sp>
        <p:sp>
          <p:nvSpPr>
            <p:cNvPr id="20511" name="Text Box 2078"/>
            <p:cNvSpPr txBox="1">
              <a:spLocks noChangeArrowheads="1"/>
            </p:cNvSpPr>
            <p:nvPr/>
          </p:nvSpPr>
          <p:spPr bwMode="auto">
            <a:xfrm>
              <a:off x="5195048" y="3429000"/>
              <a:ext cx="227806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rgbClr val="000099"/>
                  </a:solidFill>
                  <a:latin typeface="Times New Roman" panose="02020603050405020304" pitchFamily="18" charset="0"/>
                </a:rPr>
                <a:t>Task-relevant Data</a:t>
              </a:r>
            </a:p>
          </p:txBody>
        </p:sp>
        <p:sp>
          <p:nvSpPr>
            <p:cNvPr id="20512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557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latin typeface="Times New Roman" panose="02020603050405020304" pitchFamily="18" charset="0"/>
                </a:rPr>
                <a:t>Selection</a:t>
              </a:r>
            </a:p>
          </p:txBody>
        </p:sp>
        <p:sp>
          <p:nvSpPr>
            <p:cNvPr id="20513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5589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solidFill>
                    <a:schemeClr val="hlink"/>
                  </a:solidFill>
                  <a:latin typeface="Times New Roman" panose="02020603050405020304" pitchFamily="18" charset="0"/>
                </a:rPr>
                <a:t>Data Mining</a:t>
              </a:r>
            </a:p>
          </p:txBody>
        </p:sp>
        <p:sp>
          <p:nvSpPr>
            <p:cNvPr id="20514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2494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>
                  <a:latin typeface="Times New Roman" panose="02020603050405020304" pitchFamily="18" charset="0"/>
                </a:rPr>
                <a:t>Pattern Evaluation</a:t>
              </a:r>
            </a:p>
          </p:txBody>
        </p:sp>
        <p:sp>
          <p:nvSpPr>
            <p:cNvPr id="20515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6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7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8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9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0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1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2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0523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3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Example: A Web Mining Framework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671" y="1295399"/>
            <a:ext cx="10847294" cy="5293659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Data cleaning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Data integration from multiple sources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Warehousing the data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Data cube construction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Data selection for data mining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Data mining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Presentation of the mining results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 smtClean="0"/>
              <a:t>Patterns and knowledge to be used or stored into knowledge-base</a:t>
            </a:r>
          </a:p>
        </p:txBody>
      </p:sp>
    </p:spTree>
    <p:extLst>
      <p:ext uri="{BB962C8B-B14F-4D97-AF65-F5344CB8AC3E}">
        <p14:creationId xmlns:p14="http://schemas.microsoft.com/office/powerpoint/2010/main" val="174712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10987" y="381000"/>
            <a:ext cx="10936941" cy="533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in Business Intelligence </a:t>
            </a:r>
          </a:p>
        </p:txBody>
      </p:sp>
      <p:sp>
        <p:nvSpPr>
          <p:cNvPr id="22532" name="AutoShape 3"/>
          <p:cNvSpPr>
            <a:spLocks noChangeArrowheads="1"/>
          </p:cNvSpPr>
          <p:nvPr/>
        </p:nvSpPr>
        <p:spPr bwMode="auto">
          <a:xfrm>
            <a:off x="2286000" y="14478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2743200" y="58674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3200400" y="52578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>
            <a:off x="3733800" y="44958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4343400" y="3733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>
            <a:off x="4953000" y="2895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V="1">
            <a:off x="20574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V="1">
            <a:off x="103632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2117726" y="1509713"/>
            <a:ext cx="19208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1">
                <a:latin typeface="Times New Roman" panose="02020603050405020304" pitchFamily="18" charset="0"/>
              </a:rPr>
              <a:t>Increasing potential</a:t>
            </a:r>
          </a:p>
          <a:p>
            <a:r>
              <a:rPr lang="en-US" altLang="en-US" sz="1600" b="1">
                <a:latin typeface="Times New Roman" panose="02020603050405020304" pitchFamily="18" charset="0"/>
              </a:rPr>
              <a:t>to support</a:t>
            </a:r>
          </a:p>
          <a:p>
            <a:r>
              <a:rPr lang="en-US" altLang="en-US" sz="1600" b="1">
                <a:latin typeface="Times New Roman" panose="02020603050405020304" pitchFamily="18" charset="0"/>
              </a:rPr>
              <a:t>business decisions</a:t>
            </a:r>
          </a:p>
        </p:txBody>
      </p:sp>
      <p:sp>
        <p:nvSpPr>
          <p:cNvPr id="22541" name="Text Box 12"/>
          <p:cNvSpPr txBox="1">
            <a:spLocks noChangeArrowheads="1"/>
          </p:cNvSpPr>
          <p:nvPr/>
        </p:nvSpPr>
        <p:spPr bwMode="auto">
          <a:xfrm>
            <a:off x="9272588" y="1955800"/>
            <a:ext cx="100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End User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2542" name="Text Box 13"/>
          <p:cNvSpPr txBox="1">
            <a:spLocks noChangeArrowheads="1"/>
          </p:cNvSpPr>
          <p:nvPr/>
        </p:nvSpPr>
        <p:spPr bwMode="auto">
          <a:xfrm>
            <a:off x="9275763" y="2946401"/>
            <a:ext cx="952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Business</a:t>
            </a:r>
          </a:p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  Analyst</a:t>
            </a:r>
          </a:p>
        </p:txBody>
      </p:sp>
      <p:sp>
        <p:nvSpPr>
          <p:cNvPr id="22543" name="Text Box 14"/>
          <p:cNvSpPr txBox="1">
            <a:spLocks noChangeArrowheads="1"/>
          </p:cNvSpPr>
          <p:nvPr/>
        </p:nvSpPr>
        <p:spPr bwMode="auto">
          <a:xfrm>
            <a:off x="9364663" y="3784601"/>
            <a:ext cx="8556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     Data</a:t>
            </a:r>
          </a:p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Analyst</a:t>
            </a:r>
          </a:p>
        </p:txBody>
      </p:sp>
      <p:sp>
        <p:nvSpPr>
          <p:cNvPr id="22544" name="Text Box 15"/>
          <p:cNvSpPr txBox="1">
            <a:spLocks noChangeArrowheads="1"/>
          </p:cNvSpPr>
          <p:nvPr/>
        </p:nvSpPr>
        <p:spPr bwMode="auto">
          <a:xfrm>
            <a:off x="9626600" y="5689600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DBA</a:t>
            </a:r>
          </a:p>
        </p:txBody>
      </p:sp>
      <p:sp>
        <p:nvSpPr>
          <p:cNvPr id="22545" name="Text Box 16"/>
          <p:cNvSpPr txBox="1">
            <a:spLocks noChangeArrowheads="1"/>
          </p:cNvSpPr>
          <p:nvPr/>
        </p:nvSpPr>
        <p:spPr bwMode="auto">
          <a:xfrm>
            <a:off x="5410200" y="21780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b="1"/>
              <a:t>Decision</a:t>
            </a:r>
            <a:r>
              <a:rPr lang="en-US" altLang="en-US" sz="1800"/>
              <a:t> </a:t>
            </a:r>
            <a:r>
              <a:rPr lang="en-US" altLang="en-US" sz="1800" b="1"/>
              <a:t>Making</a:t>
            </a:r>
          </a:p>
        </p:txBody>
      </p:sp>
      <p:sp>
        <p:nvSpPr>
          <p:cNvPr id="22546" name="Text Box 17"/>
          <p:cNvSpPr txBox="1">
            <a:spLocks noChangeArrowheads="1"/>
          </p:cNvSpPr>
          <p:nvPr/>
        </p:nvSpPr>
        <p:spPr bwMode="auto">
          <a:xfrm>
            <a:off x="4876800" y="299243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Presentation</a:t>
            </a:r>
          </a:p>
        </p:txBody>
      </p:sp>
      <p:sp>
        <p:nvSpPr>
          <p:cNvPr id="22547" name="Text Box 18"/>
          <p:cNvSpPr txBox="1">
            <a:spLocks noChangeArrowheads="1"/>
          </p:cNvSpPr>
          <p:nvPr/>
        </p:nvSpPr>
        <p:spPr bwMode="auto">
          <a:xfrm>
            <a:off x="4800600" y="3352801"/>
            <a:ext cx="257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Visualization Techniques</a:t>
            </a:r>
          </a:p>
        </p:txBody>
      </p:sp>
      <p:sp>
        <p:nvSpPr>
          <p:cNvPr id="22548" name="Text Box 19"/>
          <p:cNvSpPr txBox="1">
            <a:spLocks noChangeArrowheads="1"/>
          </p:cNvSpPr>
          <p:nvPr/>
        </p:nvSpPr>
        <p:spPr bwMode="auto">
          <a:xfrm>
            <a:off x="5181601" y="3765551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Mining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22549" name="Text Box 20"/>
          <p:cNvSpPr txBox="1">
            <a:spLocks noChangeArrowheads="1"/>
          </p:cNvSpPr>
          <p:nvPr/>
        </p:nvSpPr>
        <p:spPr bwMode="auto">
          <a:xfrm>
            <a:off x="5105400" y="4038601"/>
            <a:ext cx="2324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Information Discovery</a:t>
            </a:r>
          </a:p>
        </p:txBody>
      </p:sp>
      <p:sp>
        <p:nvSpPr>
          <p:cNvPr id="22550" name="Text Box 21"/>
          <p:cNvSpPr txBox="1">
            <a:spLocks noChangeArrowheads="1"/>
          </p:cNvSpPr>
          <p:nvPr/>
        </p:nvSpPr>
        <p:spPr bwMode="auto">
          <a:xfrm>
            <a:off x="4892676" y="4572001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b="1"/>
              <a:t>Data Exploration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3657600" y="4876801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Statistical Summary, Querying, and Reporting</a:t>
            </a:r>
            <a:endParaRPr lang="en-US" altLang="en-US" sz="1800" b="1" i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3124200" y="5410201"/>
            <a:ext cx="6021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Preprocessing/Integration, Data Warehouses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5105400" y="5791201"/>
            <a:ext cx="169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Sources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22554" name="Text Box 26"/>
          <p:cNvSpPr txBox="1">
            <a:spLocks noChangeArrowheads="1"/>
          </p:cNvSpPr>
          <p:nvPr/>
        </p:nvSpPr>
        <p:spPr bwMode="auto">
          <a:xfrm>
            <a:off x="2590800" y="6096001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Paper, Files, Web documents, Scientific experiments, Database Systems</a:t>
            </a: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1981200" y="64770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134277"/>
            <a:ext cx="12192001" cy="914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KDD Process: A </a:t>
            </a:r>
            <a:r>
              <a:rPr lang="en-US" altLang="en-US" dirty="0" smtClean="0"/>
              <a:t>View </a:t>
            </a:r>
            <a:r>
              <a:rPr lang="en-US" altLang="en-US" dirty="0"/>
              <a:t>from ML and Statistics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 flipV="1">
            <a:off x="30575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V="1">
            <a:off x="8086725" y="23622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17"/>
          <p:cNvSpPr txBox="1">
            <a:spLocks noChangeArrowheads="1"/>
          </p:cNvSpPr>
          <p:nvPr/>
        </p:nvSpPr>
        <p:spPr bwMode="auto">
          <a:xfrm>
            <a:off x="1609725" y="2151063"/>
            <a:ext cx="1435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800" b="1" dirty="0"/>
              <a:t>Input Data</a:t>
            </a:r>
            <a:endParaRPr lang="en-US" altLang="en-US" sz="1600" dirty="0"/>
          </a:p>
        </p:txBody>
      </p:sp>
      <p:sp>
        <p:nvSpPr>
          <p:cNvPr id="23559" name="Rectangle 21"/>
          <p:cNvSpPr>
            <a:spLocks noChangeArrowheads="1"/>
          </p:cNvSpPr>
          <p:nvPr/>
        </p:nvSpPr>
        <p:spPr bwMode="auto">
          <a:xfrm>
            <a:off x="3514725" y="1981200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0" name="Rectangle 22"/>
          <p:cNvSpPr>
            <a:spLocks noChangeArrowheads="1"/>
          </p:cNvSpPr>
          <p:nvPr/>
        </p:nvSpPr>
        <p:spPr bwMode="auto">
          <a:xfrm>
            <a:off x="5191125" y="1981200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1" name="WordArt 29"/>
          <p:cNvSpPr>
            <a:spLocks noChangeArrowheads="1" noChangeShapeType="1" noTextEdit="1"/>
          </p:cNvSpPr>
          <p:nvPr/>
        </p:nvSpPr>
        <p:spPr bwMode="auto">
          <a:xfrm rot="823813">
            <a:off x="8620126" y="1676400"/>
            <a:ext cx="1743075" cy="1295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64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Pattern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Information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Knowledge</a:t>
            </a:r>
          </a:p>
        </p:txBody>
      </p:sp>
      <p:sp>
        <p:nvSpPr>
          <p:cNvPr id="23562" name="Text Box 32"/>
          <p:cNvSpPr txBox="1">
            <a:spLocks noChangeArrowheads="1"/>
          </p:cNvSpPr>
          <p:nvPr/>
        </p:nvSpPr>
        <p:spPr bwMode="auto">
          <a:xfrm>
            <a:off x="5038725" y="2057401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23563" name="Text Box 44"/>
          <p:cNvSpPr txBox="1">
            <a:spLocks noChangeArrowheads="1"/>
          </p:cNvSpPr>
          <p:nvPr/>
        </p:nvSpPr>
        <p:spPr bwMode="auto">
          <a:xfrm>
            <a:off x="3286125" y="2149475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 b="1"/>
              <a:t>Data Pre-Processing</a:t>
            </a:r>
          </a:p>
        </p:txBody>
      </p:sp>
      <p:sp>
        <p:nvSpPr>
          <p:cNvPr id="23564" name="Line 45"/>
          <p:cNvSpPr>
            <a:spLocks noChangeShapeType="1"/>
          </p:cNvSpPr>
          <p:nvPr/>
        </p:nvSpPr>
        <p:spPr bwMode="auto">
          <a:xfrm flipV="1">
            <a:off x="46577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46"/>
          <p:cNvSpPr>
            <a:spLocks noChangeShapeType="1"/>
          </p:cNvSpPr>
          <p:nvPr/>
        </p:nvSpPr>
        <p:spPr bwMode="auto">
          <a:xfrm flipV="1">
            <a:off x="64103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47"/>
          <p:cNvSpPr>
            <a:spLocks noChangeArrowheads="1"/>
          </p:cNvSpPr>
          <p:nvPr/>
        </p:nvSpPr>
        <p:spPr bwMode="auto">
          <a:xfrm>
            <a:off x="6943725" y="1981200"/>
            <a:ext cx="9906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7" name="Text Box 48"/>
          <p:cNvSpPr txBox="1">
            <a:spLocks noChangeArrowheads="1"/>
          </p:cNvSpPr>
          <p:nvPr/>
        </p:nvSpPr>
        <p:spPr bwMode="auto">
          <a:xfrm>
            <a:off x="6867525" y="2085976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 b="1"/>
              <a:t>Post-Processing</a:t>
            </a:r>
          </a:p>
        </p:txBody>
      </p:sp>
      <p:sp>
        <p:nvSpPr>
          <p:cNvPr id="23568" name="Rectangle 49"/>
          <p:cNvSpPr>
            <a:spLocks noGrp="1" noChangeArrowheads="1"/>
          </p:cNvSpPr>
          <p:nvPr>
            <p:ph type="body" idx="1"/>
          </p:nvPr>
        </p:nvSpPr>
        <p:spPr>
          <a:xfrm>
            <a:off x="941854" y="5760721"/>
            <a:ext cx="9870141" cy="7620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This is a view from typical machine learning and statistics communities</a:t>
            </a:r>
          </a:p>
        </p:txBody>
      </p:sp>
      <p:grpSp>
        <p:nvGrpSpPr>
          <p:cNvPr id="23569" name="Group 52"/>
          <p:cNvGrpSpPr>
            <a:grpSpLocks/>
          </p:cNvGrpSpPr>
          <p:nvPr/>
        </p:nvGrpSpPr>
        <p:grpSpPr bwMode="auto">
          <a:xfrm>
            <a:off x="1963271" y="3912817"/>
            <a:ext cx="2465854" cy="1348294"/>
            <a:chOff x="288" y="2880"/>
            <a:chExt cx="1488" cy="917"/>
          </a:xfrm>
        </p:grpSpPr>
        <p:sp>
          <p:nvSpPr>
            <p:cNvPr id="23578" name="Rectangle 50"/>
            <p:cNvSpPr>
              <a:spLocks noChangeArrowheads="1"/>
            </p:cNvSpPr>
            <p:nvPr/>
          </p:nvSpPr>
          <p:spPr bwMode="auto">
            <a:xfrm>
              <a:off x="288" y="2880"/>
              <a:ext cx="1442" cy="9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79" name="Text Box 51"/>
            <p:cNvSpPr txBox="1">
              <a:spLocks noChangeArrowheads="1"/>
            </p:cNvSpPr>
            <p:nvPr/>
          </p:nvSpPr>
          <p:spPr bwMode="auto">
            <a:xfrm>
              <a:off x="288" y="2967"/>
              <a:ext cx="1488" cy="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Normalization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Feature selection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Dimension reduction</a:t>
              </a:r>
            </a:p>
          </p:txBody>
        </p:sp>
      </p:grpSp>
      <p:sp>
        <p:nvSpPr>
          <p:cNvPr id="23570" name="Rectangle 54"/>
          <p:cNvSpPr>
            <a:spLocks noChangeArrowheads="1"/>
          </p:cNvSpPr>
          <p:nvPr/>
        </p:nvSpPr>
        <p:spPr bwMode="auto">
          <a:xfrm>
            <a:off x="4581525" y="3886199"/>
            <a:ext cx="25908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1" name="Text Box 55"/>
          <p:cNvSpPr txBox="1">
            <a:spLocks noChangeArrowheads="1"/>
          </p:cNvSpPr>
          <p:nvPr/>
        </p:nvSpPr>
        <p:spPr bwMode="auto">
          <a:xfrm>
            <a:off x="4581525" y="3962400"/>
            <a:ext cx="266705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Pattern discovery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 smtClean="0"/>
              <a:t>Classification</a:t>
            </a:r>
            <a:endParaRPr lang="en-US" altLang="en-US" sz="1800" dirty="0"/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Outlier analysis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… … … …</a:t>
            </a:r>
          </a:p>
        </p:txBody>
      </p:sp>
      <p:grpSp>
        <p:nvGrpSpPr>
          <p:cNvPr id="23572" name="Group 56"/>
          <p:cNvGrpSpPr>
            <a:grpSpLocks/>
          </p:cNvGrpSpPr>
          <p:nvPr/>
        </p:nvGrpSpPr>
        <p:grpSpPr bwMode="auto">
          <a:xfrm>
            <a:off x="7400953" y="3868371"/>
            <a:ext cx="2881565" cy="1429678"/>
            <a:chOff x="288" y="2880"/>
            <a:chExt cx="1488" cy="720"/>
          </a:xfrm>
        </p:grpSpPr>
        <p:sp>
          <p:nvSpPr>
            <p:cNvPr id="23576" name="Rectangle 57"/>
            <p:cNvSpPr>
              <a:spLocks noChangeArrowheads="1"/>
            </p:cNvSpPr>
            <p:nvPr/>
          </p:nvSpPr>
          <p:spPr bwMode="auto">
            <a:xfrm>
              <a:off x="288" y="2880"/>
              <a:ext cx="1344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77" name="Text Box 58"/>
            <p:cNvSpPr txBox="1">
              <a:spLocks noChangeArrowheads="1"/>
            </p:cNvSpPr>
            <p:nvPr/>
          </p:nvSpPr>
          <p:spPr bwMode="auto">
            <a:xfrm>
              <a:off x="288" y="2943"/>
              <a:ext cx="1488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evaluation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selection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interpretation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visualization</a:t>
              </a:r>
            </a:p>
          </p:txBody>
        </p:sp>
      </p:grpSp>
      <p:sp>
        <p:nvSpPr>
          <p:cNvPr id="23573" name="AutoShape 62"/>
          <p:cNvSpPr>
            <a:spLocks noChangeArrowheads="1"/>
          </p:cNvSpPr>
          <p:nvPr/>
        </p:nvSpPr>
        <p:spPr bwMode="auto">
          <a:xfrm rot="-10256010">
            <a:off x="33623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4" name="AutoShape 63"/>
          <p:cNvSpPr>
            <a:spLocks noChangeArrowheads="1"/>
          </p:cNvSpPr>
          <p:nvPr/>
        </p:nvSpPr>
        <p:spPr bwMode="auto">
          <a:xfrm rot="-10256010">
            <a:off x="51911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5" name="AutoShape 64"/>
          <p:cNvSpPr>
            <a:spLocks noChangeArrowheads="1"/>
          </p:cNvSpPr>
          <p:nvPr/>
        </p:nvSpPr>
        <p:spPr bwMode="auto">
          <a:xfrm rot="-10256010">
            <a:off x="73247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31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Mining vs. Data Exploration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635" y="1371600"/>
            <a:ext cx="10910047" cy="510091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Which view do you prefer?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KDD vs. ML/Stat. vs. Business Intelligence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Depending on the data, applications, and your </a:t>
            </a:r>
            <a:r>
              <a:rPr lang="en-US" altLang="en-US" sz="2400" dirty="0" smtClean="0"/>
              <a:t>focus</a:t>
            </a:r>
          </a:p>
          <a:p>
            <a:pPr marL="200021" lvl="1" indent="0">
              <a:spcAft>
                <a:spcPts val="300"/>
              </a:spcAft>
              <a:buNone/>
            </a:pPr>
            <a:endParaRPr lang="en-US" altLang="en-US" sz="2400" dirty="0"/>
          </a:p>
          <a:p>
            <a:pPr>
              <a:spcAft>
                <a:spcPts val="300"/>
              </a:spcAft>
            </a:pPr>
            <a:r>
              <a:rPr lang="en-US" altLang="en-US" sz="2400" dirty="0"/>
              <a:t>Data Mining vs. Data Exploration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Business intelligence view</a:t>
            </a:r>
          </a:p>
          <a:p>
            <a:pPr lvl="2">
              <a:spcAft>
                <a:spcPts val="300"/>
              </a:spcAft>
            </a:pPr>
            <a:r>
              <a:rPr lang="en-US" altLang="en-US" sz="2400" dirty="0"/>
              <a:t>Warehouse, data cube, reporting but not much mining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Business objects vs. data mining tools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Supply chain example: mining vs. OLAP vs. presentation tools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Data presentation vs.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794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662687" y="2162827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0635" y="304799"/>
            <a:ext cx="10910047" cy="79786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Multi-Dimensional View of Data Mining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165" y="1102659"/>
            <a:ext cx="11223811" cy="569258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Data to be mined</a:t>
            </a:r>
            <a:endParaRPr lang="en-US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Database data (extended-relational, object-oriented, </a:t>
            </a:r>
            <a:r>
              <a:rPr lang="en-US" altLang="en-US" sz="2200" dirty="0" smtClean="0"/>
              <a:t>heterogeneous), </a:t>
            </a:r>
            <a:r>
              <a:rPr lang="en-US" altLang="en-US" sz="2200" dirty="0"/>
              <a:t>data warehouse, transactional data, stream, spatiotemporal, time-series, sequence, text and web, multi-media, graphs &amp; social and information networks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Knowledge to be mined (or: Data mining functions)</a:t>
            </a:r>
            <a:endParaRPr lang="en-US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Characterization, discrimination, association, classification, clustering, trend/deviation, outlier </a:t>
            </a:r>
            <a:r>
              <a:rPr lang="en-US" altLang="en-US" sz="2200" dirty="0" smtClean="0"/>
              <a:t>analysis, …</a:t>
            </a:r>
            <a:endParaRPr lang="en-US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Descriptive vs. predictive data mining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Multiple/integrated functions and mining at multiple levels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Techniques utilized</a:t>
            </a:r>
            <a:endParaRPr lang="en-US" altLang="en-US" sz="2200" b="1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Applications adapted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Retail, telecommunication, banking, fraud analysis, bio-data mining, stock market analysis, text mining, Web mining, etc.</a:t>
            </a:r>
          </a:p>
        </p:txBody>
      </p:sp>
    </p:spTree>
    <p:extLst>
      <p:ext uri="{BB962C8B-B14F-4D97-AF65-F5344CB8AC3E}">
        <p14:creationId xmlns:p14="http://schemas.microsoft.com/office/powerpoint/2010/main" val="30912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384781" y="2799321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9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1A43289-83A1-401C-9581-96E7F0EDEBC9}" type="datetime4">
              <a:rPr lang="en-US" altLang="en-US" sz="1200"/>
              <a:pPr eaLnBrk="1" hangingPunct="1"/>
              <a:t>August 27, 2016</a:t>
            </a:fld>
            <a:endParaRPr lang="en-US" altLang="en-US" sz="1200"/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292827B-79F9-4E5A-A75C-454F47C8F876}" type="slidenum">
              <a:rPr lang="en-US" altLang="en-US" sz="1400"/>
              <a:pPr eaLnBrk="1" hangingPunct="1"/>
              <a:t>2</a:t>
            </a:fld>
            <a:endParaRPr lang="en-US" altLang="en-US" sz="1400"/>
          </a:p>
        </p:txBody>
      </p:sp>
      <p:sp>
        <p:nvSpPr>
          <p:cNvPr id="13317" name="Date Placeholder 3"/>
          <p:cNvSpPr txBox="1">
            <a:spLocks noGrp="1"/>
          </p:cNvSpPr>
          <p:nvPr/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E676B0F-AB9C-45BF-A0FD-54CB89B7FDC7}" type="datetime4">
              <a:rPr lang="en-US" altLang="en-US" sz="1200"/>
              <a:pPr eaLnBrk="1" hangingPunct="1"/>
              <a:t>August 27, 2016</a:t>
            </a:fld>
            <a:endParaRPr lang="en-US" altLang="en-US" sz="1200"/>
          </a:p>
        </p:txBody>
      </p:sp>
      <p:sp>
        <p:nvSpPr>
          <p:cNvPr id="13318" name="Footer Placeholder 4"/>
          <p:cNvSpPr txBox="1">
            <a:spLocks noGrp="1"/>
          </p:cNvSpPr>
          <p:nvPr/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3319" name="Slide Number Placeholder 5"/>
          <p:cNvSpPr txBox="1">
            <a:spLocks noGrp="1"/>
          </p:cNvSpPr>
          <p:nvPr/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CEE30B5-2C8C-4B6C-AE46-4341A972B85B}" type="slidenum">
              <a:rPr lang="en-US" altLang="en-US" sz="1400"/>
              <a:pPr algn="r" eaLnBrk="1" hangingPunct="1"/>
              <a:t>2</a:t>
            </a:fld>
            <a:endParaRPr lang="en-US" altLang="en-US" sz="1400"/>
          </a:p>
        </p:txBody>
      </p:sp>
      <p:pic>
        <p:nvPicPr>
          <p:cNvPr id="13320" name="Picture 7" descr="IMG_0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44168"/>
            <a:ext cx="12196482" cy="1626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31935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18565" y="304800"/>
            <a:ext cx="10972800" cy="77992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Mining: On What Kinds of Data?</a:t>
            </a:r>
            <a:endParaRPr lang="en-US" altLang="en-US" u="sng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5" y="1084729"/>
            <a:ext cx="10972800" cy="5611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Database-oriented data sets and applications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Relational database, data warehouse, transactional database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Object-relational databases, Heterogeneous databases and legacy databases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Advanced data sets and advanced applications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streams and sensor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Time-series data, temporal data, sequence data (incl. bio-sequences)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Structure data, graphs, social networks and information networks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Spatial data and spatiotemporal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Multimedia database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Text databases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The World-Wide Web</a:t>
            </a:r>
          </a:p>
        </p:txBody>
      </p:sp>
    </p:spTree>
    <p:extLst>
      <p:ext uri="{BB962C8B-B14F-4D97-AF65-F5344CB8AC3E}">
        <p14:creationId xmlns:p14="http://schemas.microsoft.com/office/powerpoint/2010/main" val="38023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10287" y="3265486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2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72353" y="381002"/>
            <a:ext cx="10865223" cy="712692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</a:t>
            </a:r>
            <a:r>
              <a:rPr lang="en-US" altLang="en-US" dirty="0" smtClean="0"/>
              <a:t>Functions: </a:t>
            </a:r>
            <a:r>
              <a:rPr lang="en-US" altLang="en-US" dirty="0"/>
              <a:t>(1) Generalization</a:t>
            </a:r>
            <a:endParaRPr lang="en-US" altLang="en-US" sz="4000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95400"/>
            <a:ext cx="7826188" cy="5230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Information integration and data warehouse construction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cleaning, transformation, integration, and multidimensional data model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cube technology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Scalable methods for computing (i.e., materializing) multidimensional aggregates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OLAP (online analytical processing)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Multidimensional concept description: Characterization and discrimination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Generalize, summarize, and contrast data characteristics, e.g., dry vs. wet region</a:t>
            </a:r>
          </a:p>
        </p:txBody>
      </p:sp>
      <p:pic>
        <p:nvPicPr>
          <p:cNvPr id="512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69" y="1843927"/>
            <a:ext cx="52387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3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relation plo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601" y="2358982"/>
            <a:ext cx="6872694" cy="2341741"/>
          </a:xfrm>
          <a:prstGeom prst="rect">
            <a:avLst/>
          </a:prstGeom>
          <a:ln w="12700">
            <a:miter lim="400000"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6" y="152400"/>
            <a:ext cx="11241742" cy="9906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</a:t>
            </a:r>
            <a:r>
              <a:rPr lang="en-US" altLang="en-US" dirty="0" smtClean="0"/>
              <a:t>Functions: </a:t>
            </a:r>
            <a:r>
              <a:rPr lang="en-US" altLang="en-US" dirty="0"/>
              <a:t>(2</a:t>
            </a:r>
            <a:r>
              <a:rPr lang="en-US" altLang="en-US" dirty="0" smtClean="0"/>
              <a:t>) Pattern Discovery</a:t>
            </a:r>
            <a:endParaRPr lang="en-US" altLang="en-US" dirty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8" y="1214719"/>
            <a:ext cx="10775577" cy="163605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Frequent patterns (or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dirty="0"/>
              <a:t>What items are frequently purchased together in your Walmart?</a:t>
            </a:r>
          </a:p>
          <a:p>
            <a:r>
              <a:rPr lang="en-US" altLang="en-US" sz="2400" dirty="0"/>
              <a:t>Association and Correlation Analysis </a:t>
            </a:r>
            <a:endParaRPr lang="en-US" altLang="en-US" sz="2400" dirty="0" smtClean="0"/>
          </a:p>
          <a:p>
            <a:pPr>
              <a:spcAft>
                <a:spcPts val="600"/>
              </a:spcAft>
            </a:pPr>
            <a:endParaRPr lang="en-US" altLang="en-US" sz="24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7529" y="4459941"/>
            <a:ext cx="10650072" cy="216497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A typical association rule</a:t>
            </a:r>
          </a:p>
          <a:p>
            <a:pPr lvl="2"/>
            <a:r>
              <a:rPr lang="en-US" altLang="en-US" sz="2400" dirty="0" smtClean="0"/>
              <a:t>Diaper </a:t>
            </a:r>
            <a:r>
              <a:rPr lang="en-US" altLang="en-US" sz="2400" dirty="0" smtClean="0">
                <a:sym typeface="Wingdings" panose="05000000000000000000" pitchFamily="2" charset="2"/>
              </a:rPr>
              <a:t></a:t>
            </a:r>
            <a:r>
              <a:rPr lang="en-US" altLang="en-US" sz="2400" dirty="0" smtClean="0"/>
              <a:t> Beer [0.5%, 75%]  (support, confidence)</a:t>
            </a:r>
          </a:p>
          <a:p>
            <a:pPr lvl="1"/>
            <a:r>
              <a:rPr lang="en-US" altLang="en-US" sz="2400" dirty="0" smtClean="0"/>
              <a:t>Are strongly associated items also strongly correlated?</a:t>
            </a:r>
          </a:p>
          <a:p>
            <a:r>
              <a:rPr lang="en-US" altLang="en-US" sz="2400" dirty="0" smtClean="0"/>
              <a:t>How to mine such patterns and rules efficiently in large datasets?</a:t>
            </a:r>
          </a:p>
          <a:p>
            <a:r>
              <a:rPr lang="en-US" altLang="en-US" sz="2400" dirty="0" smtClean="0"/>
              <a:t>How to use such patterns for classification, clustering, and other applications?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12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8565" y="152400"/>
            <a:ext cx="10865223" cy="94129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</a:t>
            </a:r>
            <a:r>
              <a:rPr lang="en-US" altLang="en-US" dirty="0" smtClean="0"/>
              <a:t>Functions: </a:t>
            </a:r>
            <a:r>
              <a:rPr lang="en-US" altLang="en-US" dirty="0"/>
              <a:t>(3) Classification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4" y="1201270"/>
            <a:ext cx="10972801" cy="535192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Classification and label prediction  </a:t>
            </a:r>
          </a:p>
          <a:p>
            <a:pPr lvl="1" eaLnBrk="1" hangingPunct="1"/>
            <a:r>
              <a:rPr lang="en-US" altLang="en-US" sz="2400" dirty="0"/>
              <a:t>Construct models (functions) based on some training examples</a:t>
            </a:r>
          </a:p>
          <a:p>
            <a:pPr lvl="1" eaLnBrk="1" hangingPunct="1"/>
            <a:r>
              <a:rPr lang="en-US" altLang="en-US" sz="2400" dirty="0"/>
              <a:t>Describe and distinguish classes or concepts for future prediction</a:t>
            </a:r>
          </a:p>
          <a:p>
            <a:pPr lvl="2" eaLnBrk="1" hangingPunct="1"/>
            <a:r>
              <a:rPr lang="en-US" altLang="en-US" sz="2400" dirty="0" smtClean="0"/>
              <a:t>Ex. 1. Classify </a:t>
            </a:r>
            <a:r>
              <a:rPr lang="en-US" altLang="en-US" sz="2400" dirty="0"/>
              <a:t>countries based on (</a:t>
            </a:r>
            <a:r>
              <a:rPr lang="en-US" altLang="en-US" sz="2400" dirty="0" smtClean="0"/>
              <a:t>climate)</a:t>
            </a:r>
          </a:p>
          <a:p>
            <a:pPr lvl="2" eaLnBrk="1" hangingPunct="1"/>
            <a:r>
              <a:rPr lang="en-US" altLang="en-US" sz="2400" dirty="0" smtClean="0"/>
              <a:t>Ex. 2. Classify </a:t>
            </a:r>
            <a:r>
              <a:rPr lang="en-US" altLang="en-US" sz="2400" dirty="0"/>
              <a:t>cars based on (gas mileage)</a:t>
            </a:r>
          </a:p>
          <a:p>
            <a:pPr lvl="1" eaLnBrk="1" hangingPunct="1"/>
            <a:r>
              <a:rPr lang="en-US" altLang="en-US" sz="2400" dirty="0"/>
              <a:t>Predict some unknown class labels</a:t>
            </a:r>
          </a:p>
          <a:p>
            <a:pPr eaLnBrk="1" hangingPunct="1"/>
            <a:r>
              <a:rPr lang="en-US" altLang="en-US" sz="2400" dirty="0"/>
              <a:t>Typical methods</a:t>
            </a:r>
          </a:p>
          <a:p>
            <a:pPr lvl="1" eaLnBrk="1" hangingPunct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pPr eaLnBrk="1" hangingPunct="1"/>
            <a:r>
              <a:rPr lang="en-US" altLang="en-US" sz="2400" dirty="0"/>
              <a:t>Typical applications:</a:t>
            </a:r>
          </a:p>
          <a:p>
            <a:pPr lvl="1" eaLnBrk="1" hangingPunct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pic>
        <p:nvPicPr>
          <p:cNvPr id="6146" name="Picture 2" descr="https://upload.wikimedia.org/wikipedia/commons/thumb/6/65/Binary-classification-labeled.svg/220px-Binary-classification-label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124" y="156798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518" y="304800"/>
            <a:ext cx="11403106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</a:t>
            </a:r>
            <a:r>
              <a:rPr lang="en-US" altLang="en-US" dirty="0" smtClean="0"/>
              <a:t>Functions: </a:t>
            </a:r>
            <a:r>
              <a:rPr lang="en-US" altLang="en-US" dirty="0"/>
              <a:t>(4) Cluster Analysis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6" y="1295400"/>
            <a:ext cx="6051176" cy="44420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Unsupervised learning (i.e., Class label is unknown)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and applications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5639" t="5639" r="5639" b="5639"/>
          <a:stretch>
            <a:fillRect/>
          </a:stretch>
        </p:blipFill>
        <p:spPr>
          <a:xfrm>
            <a:off x="6388686" y="1230218"/>
            <a:ext cx="5168901" cy="3876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006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70" y="4269457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photos1.blogger.com/x/blogger/5682/4111/1600/485624/Multivariate%20Outlier%20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24" y="4018760"/>
            <a:ext cx="4991580" cy="27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46847" y="304800"/>
            <a:ext cx="11080377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</a:t>
            </a:r>
            <a:r>
              <a:rPr lang="en-US" altLang="en-US" dirty="0" smtClean="0"/>
              <a:t>Functions: </a:t>
            </a:r>
            <a:r>
              <a:rPr lang="en-US" altLang="en-US" dirty="0"/>
              <a:t>(5) Outlier Analysis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47" y="1195295"/>
            <a:ext cx="8308602" cy="3706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Noise or exception</a:t>
            </a:r>
            <a:r>
              <a:rPr lang="en-US" altLang="en-US" sz="2400" dirty="0" smtClean="0"/>
              <a:t>?</a:t>
            </a:r>
            <a:r>
              <a:rPr lang="en-US" altLang="en-US" sz="2400" dirty="0" smtClean="0">
                <a:cs typeface="Tahoma" panose="020B0604030504040204" pitchFamily="34" charset="0"/>
              </a:rPr>
              <a:t>―One </a:t>
            </a:r>
            <a:r>
              <a:rPr lang="en-US" altLang="en-US" sz="2400" dirty="0">
                <a:cs typeface="Tahoma" panose="020B0604030504040204" pitchFamily="34" charset="0"/>
              </a:rPr>
              <a:t>person’s garbage could be another person’s treasure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Methods: by product of clustering or regression analysis, 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</p:txBody>
      </p:sp>
      <p:pic>
        <p:nvPicPr>
          <p:cNvPr id="8194" name="Picture 2" descr="Image result for outlier an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60" y="119529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5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planopedia.com/wp-content/uploads/2014/10/trend-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52" y="1198537"/>
            <a:ext cx="3594053" cy="26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5" y="152400"/>
            <a:ext cx="10999695" cy="914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4000" dirty="0"/>
              <a:t>Data Mining Functions: </a:t>
            </a:r>
            <a:r>
              <a:rPr lang="en-US" altLang="en-US" sz="4000" dirty="0" smtClean="0"/>
              <a:t>(6) </a:t>
            </a:r>
            <a:r>
              <a:rPr lang="en-US" altLang="en-US" sz="4000" dirty="0"/>
              <a:t>Time and Ordering: Sequential Pattern, Trend and Evolution Analysis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75" y="1362634"/>
            <a:ext cx="8884026" cy="5163671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Sequence, trend and evolution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Trend, time-series, and deviation </a:t>
            </a:r>
            <a:r>
              <a:rPr lang="en-US" altLang="en-US" sz="2400" dirty="0" smtClean="0"/>
              <a:t>analysis</a:t>
            </a:r>
          </a:p>
          <a:p>
            <a:pPr lvl="2"/>
            <a:r>
              <a:rPr lang="en-US" altLang="en-US" sz="2400" dirty="0" smtClean="0"/>
              <a:t>e.g</a:t>
            </a:r>
            <a:r>
              <a:rPr lang="en-US" altLang="en-US" sz="2400" dirty="0"/>
              <a:t>., regression and value prediction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Sequential pattern mining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e.g., </a:t>
            </a:r>
            <a:r>
              <a:rPr lang="en-US" altLang="en-US" sz="2400" dirty="0" smtClean="0"/>
              <a:t>buy </a:t>
            </a:r>
            <a:r>
              <a:rPr lang="en-US" altLang="en-US" sz="2400" dirty="0"/>
              <a:t>digital camera, then buy </a:t>
            </a:r>
            <a:r>
              <a:rPr lang="en-US" altLang="en-US" sz="2400" dirty="0">
                <a:sym typeface="Wingdings" panose="05000000000000000000" pitchFamily="2" charset="2"/>
              </a:rPr>
              <a:t>large </a:t>
            </a:r>
            <a:r>
              <a:rPr lang="en-US" altLang="en-US" sz="2400" dirty="0" smtClean="0">
                <a:sym typeface="Wingdings" panose="05000000000000000000" pitchFamily="2" charset="2"/>
              </a:rPr>
              <a:t>memory cards</a:t>
            </a:r>
            <a:endParaRPr lang="en-US" altLang="en-US" sz="24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Periodicity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Motifs and biological sequence analysis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Approximate and consecutive motifs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Similarity-based analysis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Mining data streams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Ordered, time-varying, potentially infinite, data streams</a:t>
            </a:r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4">
            <a:extLst/>
          </a:blip>
          <a:srcRect l="5041"/>
          <a:stretch>
            <a:fillRect/>
          </a:stretch>
        </p:blipFill>
        <p:spPr>
          <a:xfrm>
            <a:off x="8470528" y="3916034"/>
            <a:ext cx="2860860" cy="2774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18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98" y="1253141"/>
            <a:ext cx="4042611" cy="385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91671" y="152400"/>
            <a:ext cx="10936941" cy="9144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Data Mining Functions: </a:t>
            </a:r>
            <a:r>
              <a:rPr lang="en-US" altLang="en-US" dirty="0" smtClean="0"/>
              <a:t>(7) </a:t>
            </a:r>
            <a:r>
              <a:rPr lang="en-US" altLang="en-US" dirty="0"/>
              <a:t>Structure and Network Analysis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506" y="1066800"/>
            <a:ext cx="10950388" cy="569258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Graph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Finding frequent subgraphs (e.g., chemical compounds), trees (XML), substructures (web fragments)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Information network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Social networks: actors (objects, nodes) and relationships (edges)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e.g., author networks in CS, terrorist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Multiple heterogeneous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A person could be multiple information networks: friends, family, classmates, …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Links carry a lot of semantic information: Link mining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Web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Web is a big information network: from PageRank to Google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Analysis of Web information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Web community discovery, opinion mining, usage mining, …</a:t>
            </a:r>
          </a:p>
        </p:txBody>
      </p:sp>
    </p:spTree>
    <p:extLst>
      <p:ext uri="{BB962C8B-B14F-4D97-AF65-F5344CB8AC3E}">
        <p14:creationId xmlns:p14="http://schemas.microsoft.com/office/powerpoint/2010/main" val="94012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Evaluation of Knowledge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046" y="1143000"/>
            <a:ext cx="10394578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Are all mined knowledge interesting?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One can mine tremendous amount of “patterns”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fit only certain dimension space (time, location, …)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not be representative, may be transient, …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Evaluation of mined knowledge </a:t>
            </a:r>
            <a:r>
              <a:rPr lang="en-US" altLang="en-US" sz="2400" dirty="0">
                <a:cs typeface="Arial" panose="020B0604020202020204" pitchFamily="34" charset="0"/>
              </a:rPr>
              <a:t>→ directly mine only interesting knowledge?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Descriptive vs. predictive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Coverage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Typicality vs. novelty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Timeliness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…</a:t>
            </a:r>
          </a:p>
        </p:txBody>
      </p:sp>
      <p:pic>
        <p:nvPicPr>
          <p:cNvPr id="10242" name="Picture 2" descr="http://ieg.worldbankgroup.org/Data/knowledge_bann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87" y="4081183"/>
            <a:ext cx="46291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82705" y="0"/>
            <a:ext cx="11333070" cy="111162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Data and Information </a:t>
            </a:r>
            <a:r>
              <a:rPr lang="en-US" altLang="en-US" dirty="0" smtClean="0"/>
              <a:t>Systems (DAIS)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088802"/>
            <a:ext cx="6237072" cy="544605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 smtClean="0"/>
              <a:t>Database Systems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 smtClean="0"/>
              <a:t>Data Mining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 smtClean="0"/>
              <a:t>Text Information Systems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 smtClean="0"/>
              <a:t>Networks</a:t>
            </a:r>
            <a:endParaRPr lang="en-US" alt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9293275" y="1317142"/>
            <a:ext cx="1454879" cy="158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9222900" y="2855764"/>
            <a:ext cx="1581150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Kevin Chang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4797422" y="3908055"/>
            <a:ext cx="1581150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Jiawei</a:t>
            </a: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 Han</a:t>
            </a: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6878688" y="5918438"/>
            <a:ext cx="1874749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 smtClean="0">
                <a:latin typeface="Calibri" panose="020F0502020204030204" pitchFamily="34" charset="0"/>
                <a:sym typeface="Arial" panose="020B0604020202020204" pitchFamily="34" charset="0"/>
              </a:rPr>
              <a:t>ChengXiang</a:t>
            </a: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 </a:t>
            </a:r>
            <a:endParaRPr lang="en-US" altLang="en-US" sz="2800" b="1" baseline="-25000" dirty="0" smtClean="0">
              <a:latin typeface="Calibri" panose="020F0502020204030204" pitchFamily="34" charset="0"/>
              <a:sym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 smtClean="0">
                <a:latin typeface="Calibri" panose="020F0502020204030204" pitchFamily="34" charset="0"/>
                <a:sym typeface="Arial" panose="020B0604020202020204" pitchFamily="34" charset="0"/>
              </a:rPr>
              <a:t>Zhai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87922" y="2331689"/>
            <a:ext cx="1200150" cy="163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878688" y="3285066"/>
            <a:ext cx="1785938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smtClean="0">
                <a:latin typeface="Calibri" panose="020F0502020204030204" pitchFamily="34" charset="0"/>
                <a:sym typeface="Arial" panose="020B0604020202020204" pitchFamily="34" charset="0"/>
              </a:rPr>
              <a:t>Aditya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 smtClean="0">
                <a:latin typeface="Calibri" panose="020F0502020204030204" pitchFamily="34" charset="0"/>
                <a:sym typeface="Arial" panose="020B0604020202020204" pitchFamily="34" charset="0"/>
              </a:rPr>
              <a:t>Parameswaran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6988172" y="1692238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ari Sunda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3878711" y="5028085"/>
            <a:ext cx="1492626" cy="168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131830" y="5747905"/>
            <a:ext cx="16002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Hari </a:t>
            </a: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Sundaram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 descr="C:\Users\zhai\Pictures\chengxiang-zha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83" y="4262919"/>
            <a:ext cx="1334815" cy="175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3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01322" y="3735544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18" y="266700"/>
            <a:ext cx="11591364" cy="762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Mining: Confluence of Multiple Disciplines </a:t>
            </a:r>
          </a:p>
        </p:txBody>
      </p:sp>
      <p:sp>
        <p:nvSpPr>
          <p:cNvPr id="39940" name="Oval 19"/>
          <p:cNvSpPr>
            <a:spLocks noChangeArrowheads="1"/>
          </p:cNvSpPr>
          <p:nvPr/>
        </p:nvSpPr>
        <p:spPr bwMode="auto">
          <a:xfrm>
            <a:off x="4827493" y="3254190"/>
            <a:ext cx="2286000" cy="10668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rgbClr val="FF0000"/>
                </a:solidFill>
                <a:latin typeface="+mn-lt"/>
              </a:rPr>
              <a:t>Data Mining</a:t>
            </a:r>
          </a:p>
        </p:txBody>
      </p:sp>
      <p:sp>
        <p:nvSpPr>
          <p:cNvPr id="39941" name="Line 13"/>
          <p:cNvSpPr>
            <a:spLocks noChangeShapeType="1"/>
          </p:cNvSpPr>
          <p:nvPr/>
        </p:nvSpPr>
        <p:spPr bwMode="auto">
          <a:xfrm>
            <a:off x="3760693" y="371139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2" name="Line 14"/>
          <p:cNvSpPr>
            <a:spLocks noChangeShapeType="1"/>
          </p:cNvSpPr>
          <p:nvPr/>
        </p:nvSpPr>
        <p:spPr bwMode="auto">
          <a:xfrm>
            <a:off x="3684493" y="249219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3" name="Line 15"/>
          <p:cNvSpPr>
            <a:spLocks noChangeShapeType="1"/>
          </p:cNvSpPr>
          <p:nvPr/>
        </p:nvSpPr>
        <p:spPr bwMode="auto">
          <a:xfrm flipH="1">
            <a:off x="6275293" y="241599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4" name="Line 16"/>
          <p:cNvSpPr>
            <a:spLocks noChangeShapeType="1"/>
          </p:cNvSpPr>
          <p:nvPr/>
        </p:nvSpPr>
        <p:spPr bwMode="auto">
          <a:xfrm flipH="1">
            <a:off x="7113493" y="371139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5" name="Line 17"/>
          <p:cNvSpPr>
            <a:spLocks noChangeShapeType="1"/>
          </p:cNvSpPr>
          <p:nvPr/>
        </p:nvSpPr>
        <p:spPr bwMode="auto">
          <a:xfrm flipH="1" flipV="1">
            <a:off x="6427693" y="424479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6" name="Line 18"/>
          <p:cNvSpPr>
            <a:spLocks noChangeShapeType="1"/>
          </p:cNvSpPr>
          <p:nvPr/>
        </p:nvSpPr>
        <p:spPr bwMode="auto">
          <a:xfrm flipV="1">
            <a:off x="3836893" y="4244790"/>
            <a:ext cx="1600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47" name="Oval 21"/>
          <p:cNvSpPr>
            <a:spLocks noChangeArrowheads="1"/>
          </p:cNvSpPr>
          <p:nvPr/>
        </p:nvSpPr>
        <p:spPr bwMode="auto">
          <a:xfrm>
            <a:off x="2438399" y="1577790"/>
            <a:ext cx="2084294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Machine</a:t>
            </a:r>
          </a:p>
          <a:p>
            <a:pPr algn="ctr" eaLnBrk="1" hangingPunct="1"/>
            <a:r>
              <a:rPr lang="en-US" altLang="en-US" b="1" dirty="0">
                <a:latin typeface="+mn-lt"/>
              </a:rPr>
              <a:t>Learning</a:t>
            </a:r>
          </a:p>
        </p:txBody>
      </p:sp>
      <p:sp>
        <p:nvSpPr>
          <p:cNvPr id="39948" name="Oval 22"/>
          <p:cNvSpPr>
            <a:spLocks noChangeArrowheads="1"/>
          </p:cNvSpPr>
          <p:nvPr/>
        </p:nvSpPr>
        <p:spPr bwMode="auto">
          <a:xfrm>
            <a:off x="7265893" y="1615889"/>
            <a:ext cx="2164976" cy="80010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Statistics</a:t>
            </a:r>
          </a:p>
        </p:txBody>
      </p:sp>
      <p:sp>
        <p:nvSpPr>
          <p:cNvPr id="39949" name="Oval 23"/>
          <p:cNvSpPr>
            <a:spLocks noChangeArrowheads="1"/>
          </p:cNvSpPr>
          <p:nvPr/>
        </p:nvSpPr>
        <p:spPr bwMode="auto">
          <a:xfrm>
            <a:off x="1703293" y="333039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Applications</a:t>
            </a:r>
          </a:p>
        </p:txBody>
      </p:sp>
      <p:sp>
        <p:nvSpPr>
          <p:cNvPr id="39950" name="Oval 24"/>
          <p:cNvSpPr>
            <a:spLocks noChangeArrowheads="1"/>
          </p:cNvSpPr>
          <p:nvPr/>
        </p:nvSpPr>
        <p:spPr bwMode="auto">
          <a:xfrm>
            <a:off x="2003611" y="4858870"/>
            <a:ext cx="2160494" cy="9412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Algorithm</a:t>
            </a:r>
          </a:p>
        </p:txBody>
      </p:sp>
      <p:sp>
        <p:nvSpPr>
          <p:cNvPr id="39951" name="Oval 25"/>
          <p:cNvSpPr>
            <a:spLocks noChangeArrowheads="1"/>
          </p:cNvSpPr>
          <p:nvPr/>
        </p:nvSpPr>
        <p:spPr bwMode="auto">
          <a:xfrm>
            <a:off x="4760258" y="1577790"/>
            <a:ext cx="2200835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Pattern</a:t>
            </a:r>
          </a:p>
          <a:p>
            <a:pPr algn="ctr" eaLnBrk="1" hangingPunct="1"/>
            <a:r>
              <a:rPr lang="en-US" altLang="en-US" b="1" dirty="0">
                <a:latin typeface="+mn-lt"/>
              </a:rPr>
              <a:t>Recognition</a:t>
            </a:r>
          </a:p>
        </p:txBody>
      </p:sp>
      <p:sp>
        <p:nvSpPr>
          <p:cNvPr id="39952" name="Oval 26"/>
          <p:cNvSpPr>
            <a:spLocks noChangeArrowheads="1"/>
          </p:cNvSpPr>
          <p:nvPr/>
        </p:nvSpPr>
        <p:spPr bwMode="auto">
          <a:xfrm>
            <a:off x="7799293" y="4930590"/>
            <a:ext cx="2339788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latin typeface="+mn-lt"/>
              </a:rPr>
              <a:t>High-Performance</a:t>
            </a:r>
          </a:p>
          <a:p>
            <a:pPr algn="ctr" eaLnBrk="1" hangingPunct="1"/>
            <a:r>
              <a:rPr lang="en-US" altLang="en-US" sz="2400" b="1" dirty="0">
                <a:latin typeface="+mn-lt"/>
              </a:rPr>
              <a:t>Computing</a:t>
            </a:r>
          </a:p>
        </p:txBody>
      </p:sp>
      <p:sp>
        <p:nvSpPr>
          <p:cNvPr id="39953" name="Oval 27"/>
          <p:cNvSpPr>
            <a:spLocks noChangeArrowheads="1"/>
          </p:cNvSpPr>
          <p:nvPr/>
        </p:nvSpPr>
        <p:spPr bwMode="auto">
          <a:xfrm>
            <a:off x="8180293" y="3254190"/>
            <a:ext cx="20574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1" dirty="0">
                <a:latin typeface="+mn-lt"/>
              </a:rPr>
              <a:t>Visualization</a:t>
            </a:r>
          </a:p>
        </p:txBody>
      </p:sp>
      <p:sp>
        <p:nvSpPr>
          <p:cNvPr id="39954" name="Line 28"/>
          <p:cNvSpPr>
            <a:spLocks noChangeShapeType="1"/>
          </p:cNvSpPr>
          <p:nvPr/>
        </p:nvSpPr>
        <p:spPr bwMode="auto">
          <a:xfrm flipH="1" flipV="1">
            <a:off x="5894293" y="432099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  <p:sp>
        <p:nvSpPr>
          <p:cNvPr id="39955" name="Oval 30"/>
          <p:cNvSpPr>
            <a:spLocks noChangeArrowheads="1"/>
          </p:cNvSpPr>
          <p:nvPr/>
        </p:nvSpPr>
        <p:spPr bwMode="auto">
          <a:xfrm>
            <a:off x="4903693" y="4854389"/>
            <a:ext cx="2209800" cy="1008529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+mn-lt"/>
              </a:rPr>
              <a:t>Database </a:t>
            </a:r>
          </a:p>
          <a:p>
            <a:pPr algn="ctr" eaLnBrk="1" hangingPunct="1"/>
            <a:r>
              <a:rPr lang="en-US" altLang="en-US" b="1" dirty="0">
                <a:latin typeface="+mn-lt"/>
              </a:rPr>
              <a:t>Technology</a:t>
            </a:r>
          </a:p>
        </p:txBody>
      </p:sp>
      <p:sp>
        <p:nvSpPr>
          <p:cNvPr id="39956" name="Line 31"/>
          <p:cNvSpPr>
            <a:spLocks noChangeShapeType="1"/>
          </p:cNvSpPr>
          <p:nvPr/>
        </p:nvSpPr>
        <p:spPr bwMode="auto">
          <a:xfrm>
            <a:off x="5894293" y="249219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14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36495" y="304799"/>
            <a:ext cx="10981764" cy="77993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Why Confluence of Multiple Disciplines?</a:t>
            </a:r>
            <a:endParaRPr lang="en-US" altLang="en-US" u="sng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495" y="1295400"/>
            <a:ext cx="10892117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Tremendous amount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Algorithms must be scalable to handle big data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High-dimensionality of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Micro-array may have tens of thousands of dimensions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 complexity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Data streams and sensor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Time-series data, temporal data, sequence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Structure data, graphs, social and information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Spatial, spatiotemporal, multimedia, text and Web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Software programs, scientific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New and sophisticated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7553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10286" y="4305393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7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Applications of Data Mining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118" y="1308847"/>
            <a:ext cx="1111583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Web page analysis: </a:t>
            </a:r>
            <a:r>
              <a:rPr lang="en-US" altLang="en-US" sz="2400" dirty="0" smtClean="0"/>
              <a:t>classification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clustering, ranking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Collaborative </a:t>
            </a:r>
            <a:r>
              <a:rPr lang="en-US" altLang="en-US" sz="2400" dirty="0"/>
              <a:t>analysis &amp; recommender systems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Biological and medical data </a:t>
            </a:r>
            <a:r>
              <a:rPr lang="en-US" altLang="en-US" sz="2400" dirty="0" smtClean="0"/>
              <a:t>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mining and software engineering  </a:t>
            </a:r>
            <a:endParaRPr lang="en-US" altLang="en-US" sz="2400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Data mining and text 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Data mining and social and information network analysis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Built-in </a:t>
            </a:r>
            <a:r>
              <a:rPr lang="en-US" altLang="en-US" sz="2400" dirty="0" smtClean="0"/>
              <a:t>(invisible </a:t>
            </a:r>
            <a:r>
              <a:rPr lang="en-US" altLang="en-US" sz="2400" dirty="0"/>
              <a:t>data </a:t>
            </a:r>
            <a:r>
              <a:rPr lang="en-US" altLang="en-US" sz="2400" dirty="0" smtClean="0"/>
              <a:t>mining) functions in  Google, MS, Yahoo!, Linked, Facebook, … 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Major </a:t>
            </a:r>
            <a:r>
              <a:rPr lang="en-US" altLang="en-US" sz="2400" dirty="0"/>
              <a:t>dedicated data mining systems/tools </a:t>
            </a:r>
            <a:endParaRPr lang="en-US" altLang="en-US" sz="2400" dirty="0" smtClean="0"/>
          </a:p>
          <a:p>
            <a:pPr lvl="1">
              <a:lnSpc>
                <a:spcPct val="120000"/>
              </a:lnSpc>
            </a:pPr>
            <a:r>
              <a:rPr lang="en-US" altLang="en-US" sz="2400" dirty="0" smtClean="0"/>
              <a:t>SAS</a:t>
            </a:r>
            <a:r>
              <a:rPr lang="en-US" altLang="en-US" sz="2400" dirty="0"/>
              <a:t>, MS SQL-Server Analysis Manager, Oracle Data Mining Tools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  <p:pic>
        <p:nvPicPr>
          <p:cNvPr id="4098" name="Picture 2" descr="http://www.aia.es/wp-content/uploads/2012/09/recommendation_syste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9" y="1308847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4887675" y="4825345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49" y="304800"/>
            <a:ext cx="10963275" cy="7048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Major Issues in Data Mining (1)</a:t>
            </a:r>
            <a:endParaRPr lang="en-US" altLang="en-US" u="sng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085850"/>
            <a:ext cx="10963275" cy="56578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knowledge in multi-dimensional space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Data mining: An interdisciplinary effort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Handling noise, uncertainty, and incompleteness of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Pattern evaluation and pattern- or constraint-guided mining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Interactive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Incorporation of background knowledge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Presentation and visualization of data mining results</a:t>
            </a:r>
          </a:p>
        </p:txBody>
      </p:sp>
    </p:spTree>
    <p:extLst>
      <p:ext uri="{BB962C8B-B14F-4D97-AF65-F5344CB8AC3E}">
        <p14:creationId xmlns:p14="http://schemas.microsoft.com/office/powerpoint/2010/main" val="334399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49" y="304800"/>
            <a:ext cx="10982325" cy="585788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Major Issues in Data Mining (2)</a:t>
            </a:r>
            <a:endParaRPr lang="en-US" altLang="en-US" u="sng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266825"/>
            <a:ext cx="10982325" cy="5286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Efficiency and scalability of data mining algorithms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Parallel, distributed, stream, and incremental mining methods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Handling complex types of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dynamic, networked, and global data repositories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Social impacts of data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Privacy-preserving data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Invisible data mining</a:t>
            </a:r>
          </a:p>
        </p:txBody>
      </p:sp>
    </p:spTree>
    <p:extLst>
      <p:ext uri="{BB962C8B-B14F-4D97-AF65-F5344CB8AC3E}">
        <p14:creationId xmlns:p14="http://schemas.microsoft.com/office/powerpoint/2010/main" val="36286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8288100" y="5377795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5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304800"/>
            <a:ext cx="11010900" cy="762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A Brief History of Data Mining Society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133475"/>
            <a:ext cx="10972800" cy="55435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1989 IJCAI Workshop on Knowledge Discovery in Databases </a:t>
            </a:r>
          </a:p>
          <a:p>
            <a:pPr lvl="1" eaLnBrk="1" hangingPunct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Frawley, 1991)</a:t>
            </a:r>
          </a:p>
          <a:p>
            <a:pPr eaLnBrk="1" hangingPunct="1"/>
            <a:r>
              <a:rPr lang="en-US" altLang="en-US" sz="2400" dirty="0"/>
              <a:t>1991-1994 Workshops on Knowledge Discovery in Databases</a:t>
            </a:r>
          </a:p>
          <a:p>
            <a:pPr lvl="1" eaLnBrk="1" hangingPunct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pPr eaLnBrk="1" hangingPunct="1"/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 eaLnBrk="1" hangingPunct="1"/>
            <a:r>
              <a:rPr lang="en-US" altLang="en-US" sz="2400" dirty="0"/>
              <a:t>Journal of Data Mining and Knowledge Discovery (1997)</a:t>
            </a:r>
          </a:p>
          <a:p>
            <a:pPr eaLnBrk="1" hangingPunct="1"/>
            <a:r>
              <a:rPr lang="en-US" altLang="en-US" sz="2400" dirty="0"/>
              <a:t>ACM SIGKDD conferences since 1998 and SIGKDD Explorations</a:t>
            </a:r>
          </a:p>
          <a:p>
            <a:pPr eaLnBrk="1" hangingPunct="1"/>
            <a:r>
              <a:rPr lang="en-US" altLang="en-US" sz="2400" dirty="0"/>
              <a:t>More conferences on data mining</a:t>
            </a:r>
          </a:p>
          <a:p>
            <a:pPr lvl="1" eaLnBrk="1" hangingPunct="1"/>
            <a:r>
              <a:rPr lang="en-US" altLang="en-US" sz="2400" dirty="0"/>
              <a:t>PAKDD (1997), PKDD (1997), SIAM-Data Mining (2001), (IEEE) ICDM (2001), WSDM (2008), etc.</a:t>
            </a:r>
          </a:p>
          <a:p>
            <a:pPr eaLnBrk="1" hangingPunct="1"/>
            <a:r>
              <a:rPr lang="en-US" altLang="en-US" sz="2400" dirty="0"/>
              <a:t>ACM Transactions on KDD (2007)</a:t>
            </a:r>
          </a:p>
        </p:txBody>
      </p:sp>
    </p:spTree>
    <p:extLst>
      <p:ext uri="{BB962C8B-B14F-4D97-AF65-F5344CB8AC3E}">
        <p14:creationId xmlns:p14="http://schemas.microsoft.com/office/powerpoint/2010/main" val="25084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97859" y="0"/>
            <a:ext cx="10569388" cy="111162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Data and Information Systems</a:t>
            </a:r>
            <a:br>
              <a:rPr lang="en-US" altLang="en-US" dirty="0"/>
            </a:br>
            <a:r>
              <a:rPr lang="en-US" altLang="en-US" dirty="0"/>
              <a:t>(DAIS:) Course Structures at CS/UIUC</a:t>
            </a:r>
            <a:endParaRPr lang="en-US" altLang="en-US" dirty="0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187822"/>
            <a:ext cx="10892118" cy="544605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tabLst>
                <a:tab pos="7658100" algn="l"/>
              </a:tabLst>
            </a:pPr>
            <a:r>
              <a:rPr lang="en-US" altLang="en-US" dirty="0" smtClean="0"/>
              <a:t>Coverage</a:t>
            </a:r>
            <a:r>
              <a:rPr lang="en-US" altLang="en-US" dirty="0"/>
              <a:t>:  Database, data mining, text information systems, Web and bioinformatics</a:t>
            </a:r>
          </a:p>
          <a:p>
            <a:pPr>
              <a:tabLst>
                <a:tab pos="7658100" algn="l"/>
              </a:tabLst>
            </a:pPr>
            <a:r>
              <a:rPr lang="en-US" altLang="en-US" dirty="0"/>
              <a:t>Data mining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>
                <a:solidFill>
                  <a:schemeClr val="hlink"/>
                </a:solidFill>
              </a:rPr>
              <a:t>Intro. to data warehousing and mining</a:t>
            </a:r>
            <a:r>
              <a:rPr lang="en-US" altLang="en-US" dirty="0">
                <a:solidFill>
                  <a:srgbClr val="3E6A54"/>
                </a:solidFill>
              </a:rPr>
              <a:t> (</a:t>
            </a:r>
            <a:r>
              <a:rPr lang="en-US" altLang="en-US" dirty="0" smtClean="0">
                <a:solidFill>
                  <a:srgbClr val="3E6A54"/>
                </a:solidFill>
              </a:rPr>
              <a:t>CS412)</a:t>
            </a:r>
            <a:endParaRPr lang="en-US" altLang="en-US" dirty="0">
              <a:solidFill>
                <a:srgbClr val="3E6A54"/>
              </a:solidFill>
            </a:endParaRPr>
          </a:p>
          <a:p>
            <a:pPr lvl="1">
              <a:tabLst>
                <a:tab pos="7658100" algn="l"/>
              </a:tabLst>
            </a:pPr>
            <a:r>
              <a:rPr lang="en-US" altLang="en-US" dirty="0">
                <a:solidFill>
                  <a:srgbClr val="993300"/>
                </a:solidFill>
              </a:rPr>
              <a:t>Data mining: Principles and algorithms</a:t>
            </a:r>
            <a:r>
              <a:rPr lang="en-US" altLang="en-US" dirty="0">
                <a:solidFill>
                  <a:srgbClr val="006666"/>
                </a:solidFill>
              </a:rPr>
              <a:t> (</a:t>
            </a:r>
            <a:r>
              <a:rPr lang="en-US" altLang="en-US" dirty="0" smtClean="0">
                <a:solidFill>
                  <a:srgbClr val="006666"/>
                </a:solidFill>
              </a:rPr>
              <a:t>CS512)</a:t>
            </a:r>
            <a:endParaRPr lang="en-US" altLang="en-US" dirty="0">
              <a:solidFill>
                <a:srgbClr val="006666"/>
              </a:solidFill>
            </a:endParaRPr>
          </a:p>
          <a:p>
            <a:pPr>
              <a:tabLst>
                <a:tab pos="7658100" algn="l"/>
              </a:tabLst>
            </a:pPr>
            <a:r>
              <a:rPr lang="en-US" altLang="en-US" dirty="0" smtClean="0"/>
              <a:t>Database </a:t>
            </a:r>
            <a:r>
              <a:rPr lang="en-US" altLang="en-US" dirty="0"/>
              <a:t>Systems: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 smtClean="0"/>
              <a:t>Intro. </a:t>
            </a:r>
            <a:r>
              <a:rPr lang="en-US" altLang="en-US" dirty="0"/>
              <a:t>to database systems (</a:t>
            </a:r>
            <a:r>
              <a:rPr lang="en-US" altLang="en-US" dirty="0" smtClean="0"/>
              <a:t>CS411)</a:t>
            </a:r>
            <a:endParaRPr lang="en-US" altLang="en-US" dirty="0"/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Advanced database systems (</a:t>
            </a:r>
            <a:r>
              <a:rPr lang="en-US" altLang="en-US" dirty="0" smtClean="0"/>
              <a:t>CS511)</a:t>
            </a:r>
            <a:endParaRPr lang="en-US" altLang="en-US" dirty="0"/>
          </a:p>
          <a:p>
            <a:pPr>
              <a:tabLst>
                <a:tab pos="7658100" algn="l"/>
              </a:tabLst>
            </a:pPr>
            <a:r>
              <a:rPr lang="en-US" altLang="en-US" dirty="0"/>
              <a:t>Text information systems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Text information system (</a:t>
            </a:r>
            <a:r>
              <a:rPr lang="en-US" altLang="en-US" dirty="0" smtClean="0"/>
              <a:t>CS410)</a:t>
            </a:r>
            <a:endParaRPr lang="en-US" altLang="en-US" dirty="0"/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Advanced text information systems </a:t>
            </a:r>
            <a:r>
              <a:rPr lang="en-US" altLang="en-US" dirty="0" smtClean="0"/>
              <a:t>(CS510)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316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228600"/>
            <a:ext cx="10953750" cy="762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Conferences and Journals on Data Mining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5772150" cy="57150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KDD Conferences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ACM SIGKDD Int. Conf. on Knowledge Discovery in Databases and Data Mining (</a:t>
            </a:r>
            <a:r>
              <a:rPr lang="en-US" altLang="en-US" sz="2400" dirty="0">
                <a:solidFill>
                  <a:schemeClr val="hlink"/>
                </a:solidFill>
              </a:rPr>
              <a:t>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SIAM Data Mining Conf. (</a:t>
            </a:r>
            <a:r>
              <a:rPr lang="en-US" altLang="en-US" sz="2400" dirty="0">
                <a:solidFill>
                  <a:schemeClr val="hlink"/>
                </a:solidFill>
              </a:rPr>
              <a:t>SDM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(IEEE) Int. Conf. on Data Mining (</a:t>
            </a:r>
            <a:r>
              <a:rPr lang="en-US" altLang="en-US" sz="2400" dirty="0">
                <a:solidFill>
                  <a:schemeClr val="hlink"/>
                </a:solidFill>
              </a:rPr>
              <a:t>ICDM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European Conf. on Machine Learning and Principles and practices of Knowledge Discovery and Data Mining (</a:t>
            </a:r>
            <a:r>
              <a:rPr lang="en-US" altLang="en-US" sz="2400" dirty="0">
                <a:solidFill>
                  <a:srgbClr val="FF0000"/>
                </a:solidFill>
              </a:rPr>
              <a:t>ECML</a:t>
            </a:r>
            <a:r>
              <a:rPr lang="en-US" altLang="en-US" sz="2400" dirty="0"/>
              <a:t>-</a:t>
            </a:r>
            <a:r>
              <a:rPr lang="en-US" altLang="en-US" sz="2400" dirty="0">
                <a:solidFill>
                  <a:schemeClr val="hlink"/>
                </a:solidFill>
              </a:rPr>
              <a:t>PKDD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Pacific-Asia Conf. on Knowledge Discovery and Data Mining (</a:t>
            </a:r>
            <a:r>
              <a:rPr lang="en-US" altLang="en-US" sz="2400" dirty="0">
                <a:solidFill>
                  <a:schemeClr val="hlink"/>
                </a:solidFill>
              </a:rPr>
              <a:t>PAKDD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Int. Conf. on Web Search and Data Mining (</a:t>
            </a:r>
            <a:r>
              <a:rPr lang="en-US" altLang="en-US" sz="2400" dirty="0">
                <a:solidFill>
                  <a:srgbClr val="FF0000"/>
                </a:solidFill>
              </a:rPr>
              <a:t>WSDM</a:t>
            </a:r>
            <a:r>
              <a:rPr lang="en-US" altLang="en-US" sz="2400" dirty="0"/>
              <a:t>)</a:t>
            </a: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6324600" y="1143000"/>
            <a:ext cx="54959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ts val="4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Other related conferences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DB conferences: ACM SIGMOD, VLDB, ICDE, EDBT, ICDT, …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Web and IR conferences: WWW, SIGIR, WSDM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ML conferences: ICML, NIPS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PR conferences: CVPR, </a:t>
            </a:r>
          </a:p>
          <a:p>
            <a:pPr eaLnBrk="1" hangingPunct="1">
              <a:spcBef>
                <a:spcPts val="4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Journals 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Data Mining and Knowledge Discovery (DAMI or DMKD)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IEEE Trans. On Knowledge and Data Eng. (TKDE)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KDD Explorations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ACM Trans. on KDD</a:t>
            </a:r>
          </a:p>
        </p:txBody>
      </p:sp>
    </p:spTree>
    <p:extLst>
      <p:ext uri="{BB962C8B-B14F-4D97-AF65-F5344CB8AC3E}">
        <p14:creationId xmlns:p14="http://schemas.microsoft.com/office/powerpoint/2010/main" val="21577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1999" cy="8382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Where to Find References? DBLP, </a:t>
            </a:r>
            <a:r>
              <a:rPr lang="en-US" altLang="en-US" sz="4000" dirty="0" err="1"/>
              <a:t>CiteSeer</a:t>
            </a:r>
            <a:r>
              <a:rPr lang="en-US" altLang="en-US" sz="4000" dirty="0"/>
              <a:t>, Google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85849"/>
            <a:ext cx="11172825" cy="56292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Data mining and KDD (</a:t>
            </a:r>
            <a:r>
              <a:rPr lang="en-US" altLang="en-US" sz="1800" u="sng" dirty="0" smtClean="0"/>
              <a:t>SIGKDD)</a:t>
            </a:r>
            <a:endParaRPr lang="en-US" altLang="en-US" sz="1800" u="sng" dirty="0"/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ACM-SIGKDD, IEEE-ICDM, SIAM-DM, PKDD, PAKDD,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Explorations, ACM TKDD</a:t>
            </a:r>
            <a:endParaRPr lang="en-US" altLang="en-US" sz="1800" u="sng" dirty="0"/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Database systems (</a:t>
            </a:r>
            <a:r>
              <a:rPr lang="en-US" altLang="en-US" sz="1800" u="sng" dirty="0" smtClean="0"/>
              <a:t>SIGMOD)</a:t>
            </a:r>
            <a:endParaRPr lang="en-US" altLang="en-US" sz="1800" u="sng" dirty="0"/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ACM-SIGMOD, ACM-PODS, VLDB, IEEE-ICDE, EDBT, ICDT, DASFAA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IEEE-TKDE, ACM-TODS/TOIS, JIIS, J. ACM, VLDB J., Info. Sys., etc.</a:t>
            </a:r>
            <a:endParaRPr lang="en-US" altLang="en-US" sz="1800" u="sng" dirty="0"/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AI &amp; Machine Learning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Machine learning (ML), AAAI, IJCAI, COLT (Learning Theory), CVPR, NIPS,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Machine Learning, Artificial Intelligence, Knowledge and Information Systems, IEEE-PAMI, etc.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Web and IR</a:t>
            </a:r>
            <a:r>
              <a:rPr lang="en-US" altLang="en-US" sz="1800" b="1" u="sng" dirty="0"/>
              <a:t> 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WWW: Internet and Web Information Systems, 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Statistics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Visualization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 proceedings: CHI, ACM-</a:t>
            </a:r>
            <a:r>
              <a:rPr lang="en-US" altLang="en-US" sz="1800" dirty="0" err="1"/>
              <a:t>SIGGraph</a:t>
            </a:r>
            <a:r>
              <a:rPr lang="en-US" altLang="en-US" sz="1800" dirty="0"/>
              <a:t>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etc.</a:t>
            </a:r>
          </a:p>
        </p:txBody>
      </p:sp>
    </p:spTree>
    <p:extLst>
      <p:ext uri="{BB962C8B-B14F-4D97-AF65-F5344CB8AC3E}">
        <p14:creationId xmlns:p14="http://schemas.microsoft.com/office/powerpoint/2010/main" val="26203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2825793" y="5919040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404814"/>
            <a:ext cx="7010400" cy="52863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259" y="1196788"/>
            <a:ext cx="10995212" cy="54550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mining: Discovering interesting patterns and knowledge from massive amount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natural evolution of science and information technology, in great demand, with wide applications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KDD process includes data cleaning, data integration, data selection, transformation, data mining, pattern evaluation, and knowledge presentation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performed in a variety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functionalities: characterization, discrimination, association, classification, clustering, trend and outlier analysis, etc.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technologies and applications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Major issues in data mining</a:t>
            </a:r>
          </a:p>
        </p:txBody>
      </p:sp>
    </p:spTree>
    <p:extLst>
      <p:ext uri="{BB962C8B-B14F-4D97-AF65-F5344CB8AC3E}">
        <p14:creationId xmlns:p14="http://schemas.microsoft.com/office/powerpoint/2010/main" val="18174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381000"/>
            <a:ext cx="10086975" cy="5540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Recommended Reference Books</a:t>
            </a:r>
            <a:endParaRPr lang="en-US" altLang="en-US" sz="6000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62049"/>
            <a:ext cx="11010900" cy="5553075"/>
          </a:xfrm>
        </p:spPr>
        <p:txBody>
          <a:bodyPr/>
          <a:lstStyle/>
          <a:p>
            <a:r>
              <a:rPr lang="en-US" sz="2000" dirty="0" err="1">
                <a:solidFill>
                  <a:srgbClr val="FF0000"/>
                </a:solidFill>
              </a:rPr>
              <a:t>Charu</a:t>
            </a:r>
            <a:r>
              <a:rPr lang="en-US" sz="2000" dirty="0">
                <a:solidFill>
                  <a:srgbClr val="FF0000"/>
                </a:solidFill>
              </a:rPr>
              <a:t> C. Aggarwal,  Data Mining: The Textbook, Springer, 2015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altLang="en-US" sz="2000" dirty="0" smtClean="0"/>
              <a:t>E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Alpaydin</a:t>
            </a:r>
            <a:r>
              <a:rPr lang="en-US" altLang="en-US" sz="2000" dirty="0"/>
              <a:t>. Introduction to Machine Learning, 2nd ed., MIT Press, 2011 </a:t>
            </a:r>
          </a:p>
          <a:p>
            <a:pPr eaLnBrk="1" hangingPunct="1"/>
            <a:r>
              <a:rPr lang="en-US" altLang="en-US" sz="2000" dirty="0" smtClean="0"/>
              <a:t>R</a:t>
            </a:r>
            <a:r>
              <a:rPr lang="en-US" altLang="en-US" sz="2000" dirty="0"/>
              <a:t>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Stork, Pattern Classification, 2ed., Wiley-</a:t>
            </a:r>
            <a:r>
              <a:rPr lang="en-US" altLang="en-US" sz="2000" dirty="0" err="1"/>
              <a:t>Interscience</a:t>
            </a:r>
            <a:r>
              <a:rPr lang="en-US" altLang="en-US" sz="2000" dirty="0"/>
              <a:t>, 2000</a:t>
            </a:r>
          </a:p>
          <a:p>
            <a:pPr eaLnBrk="1" hangingPunct="1"/>
            <a:r>
              <a:rPr lang="en-US" altLang="en-US" sz="2000" dirty="0" smtClean="0"/>
              <a:t>U</a:t>
            </a:r>
            <a:r>
              <a:rPr lang="en-US" altLang="en-US" sz="2000" dirty="0"/>
              <a:t>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, Information Visualization in Data Mining and Knowledge Discovery, Morgan Kaufmann, 2001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J. Han, M. </a:t>
            </a:r>
            <a:r>
              <a:rPr lang="en-US" altLang="en-US" sz="2000" dirty="0" err="1">
                <a:solidFill>
                  <a:srgbClr val="FF0000"/>
                </a:solidFill>
              </a:rPr>
              <a:t>Kamber</a:t>
            </a:r>
            <a:r>
              <a:rPr lang="en-US" altLang="en-US" sz="2000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sz="2000" baseline="30000" dirty="0">
                <a:solidFill>
                  <a:srgbClr val="FF0000"/>
                </a:solidFill>
              </a:rPr>
              <a:t>rd</a:t>
            </a:r>
            <a:r>
              <a:rPr lang="en-US" altLang="en-US" sz="2000" dirty="0">
                <a:solidFill>
                  <a:srgbClr val="FF0000"/>
                </a:solidFill>
              </a:rPr>
              <a:t> ed. , 2011</a:t>
            </a:r>
          </a:p>
          <a:p>
            <a:pPr eaLnBrk="1" hangingPunct="1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Friedman, The Elements of Statistical Learning: Data Mining, Inference, and Prediction,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ed., Springer, 2009</a:t>
            </a:r>
          </a:p>
          <a:p>
            <a:pPr eaLnBrk="1" hangingPunct="1"/>
            <a:r>
              <a:rPr lang="en-US" altLang="en-US" sz="2000" dirty="0" smtClean="0"/>
              <a:t>T</a:t>
            </a:r>
            <a:r>
              <a:rPr lang="en-US" altLang="en-US" sz="2000" dirty="0"/>
              <a:t>. M. Mitchell, Machine Learning, McGraw Hill, </a:t>
            </a:r>
            <a:r>
              <a:rPr lang="en-US" altLang="en-US" sz="2000" dirty="0" smtClean="0"/>
              <a:t>1997</a:t>
            </a:r>
            <a:endParaRPr lang="en-US" altLang="en-US" sz="2000" dirty="0"/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P.-N. Tan, M. Steinbach and V. Kumar, Introduction to Data Mining, Wiley, </a:t>
            </a:r>
            <a:r>
              <a:rPr lang="en-US" altLang="en-US" sz="2000" dirty="0" smtClean="0">
                <a:solidFill>
                  <a:srgbClr val="FF0000"/>
                </a:solidFill>
              </a:rPr>
              <a:t>2005 (2</a:t>
            </a:r>
            <a:r>
              <a:rPr lang="en-US" altLang="en-US" sz="2000" baseline="30000" dirty="0" smtClean="0">
                <a:solidFill>
                  <a:srgbClr val="FF0000"/>
                </a:solidFill>
              </a:rPr>
              <a:t>nd</a:t>
            </a:r>
            <a:r>
              <a:rPr lang="en-US" altLang="en-US" sz="2000" dirty="0" smtClean="0">
                <a:solidFill>
                  <a:srgbClr val="FF0000"/>
                </a:solidFill>
              </a:rPr>
              <a:t> ed. 2016)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000" dirty="0" smtClean="0"/>
              <a:t>I</a:t>
            </a:r>
            <a:r>
              <a:rPr lang="en-US" altLang="en-US" sz="2000" dirty="0"/>
              <a:t>. H. Witten and E. Frank,  Data Mining: Practical Machine Learning Tools and Techniques with Java Implementations, Morgan Kaufmann,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 </a:t>
            </a:r>
            <a:r>
              <a:rPr lang="en-US" altLang="en-US" sz="2000" dirty="0" smtClean="0"/>
              <a:t>2005</a:t>
            </a:r>
            <a:endParaRPr lang="en-US" sz="2000" dirty="0">
              <a:hlinkClick r:id="rId3" tooltip="Data Mining and Analysis: Fundamental Concepts and Algorithms"/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Mohammed </a:t>
            </a:r>
            <a:r>
              <a:rPr lang="en-US" sz="2000" dirty="0">
                <a:solidFill>
                  <a:srgbClr val="FF0000"/>
                </a:solidFill>
              </a:rPr>
              <a:t>J. </a:t>
            </a:r>
            <a:r>
              <a:rPr lang="en-US" sz="2000" dirty="0" err="1">
                <a:solidFill>
                  <a:srgbClr val="FF0000"/>
                </a:solidFill>
              </a:rPr>
              <a:t>Zaki</a:t>
            </a:r>
            <a:r>
              <a:rPr lang="en-US" sz="2000" dirty="0">
                <a:solidFill>
                  <a:srgbClr val="FF0000"/>
                </a:solidFill>
              </a:rPr>
              <a:t> and Wagner </a:t>
            </a:r>
            <a:r>
              <a:rPr lang="en-US" sz="2000" dirty="0" err="1">
                <a:solidFill>
                  <a:srgbClr val="FF0000"/>
                </a:solidFill>
              </a:rPr>
              <a:t>Meira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Jr., </a:t>
            </a:r>
            <a:r>
              <a:rPr lang="en-US" sz="2000" dirty="0">
                <a:solidFill>
                  <a:srgbClr val="FF0000"/>
                </a:solidFill>
              </a:rPr>
              <a:t>Data Mining and Analysis: Fundamental Concepts and Algorithms</a:t>
            </a:r>
            <a:r>
              <a:rPr lang="en-US" sz="2000" dirty="0" smtClean="0">
                <a:solidFill>
                  <a:srgbClr val="FF0000"/>
                </a:solidFill>
              </a:rPr>
              <a:t> 2014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1800" dirty="0"/>
          </a:p>
          <a:p>
            <a:pPr eaLnBrk="1" hangingPunct="1"/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7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AD5401C-F8E7-41AE-8BD7-E9E78C7C1464}" type="datetime4">
              <a:rPr lang="en-US" altLang="en-US" sz="1200"/>
              <a:pPr eaLnBrk="1" hangingPunct="1"/>
              <a:t>August 27, 2016</a:t>
            </a:fld>
            <a:endParaRPr lang="en-US" altLang="en-US" sz="1200"/>
          </a:p>
        </p:txBody>
      </p:sp>
      <p:sp>
        <p:nvSpPr>
          <p:cNvPr id="4505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34600" y="6400800"/>
            <a:ext cx="533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0CCB030-D46E-4C8D-82AF-E8B8F62464EC}" type="slidenum">
              <a:rPr lang="en-US" altLang="en-US" sz="1400"/>
              <a:pPr eaLnBrk="1" hangingPunct="1"/>
              <a:t>45</a:t>
            </a:fld>
            <a:endParaRPr lang="en-US" altLang="en-US" sz="1400"/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5063" name="Picture 4" descr="IMG_25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4729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26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Course Page &amp; Class Schedule</a:t>
            </a:r>
            <a:endParaRPr lang="en-US" altLang="en-US" dirty="0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0330" y="1302121"/>
            <a:ext cx="7007599" cy="496420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Textbook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Jiawei Han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Micheline </a:t>
            </a:r>
            <a:r>
              <a:rPr lang="en-US" altLang="en-US" sz="2400" dirty="0" err="1" smtClean="0"/>
              <a:t>Kamber</a:t>
            </a:r>
            <a:r>
              <a:rPr lang="en-US" altLang="en-US" sz="2400" dirty="0" smtClean="0"/>
              <a:t> and Jian Pei</a:t>
            </a:r>
            <a:r>
              <a:rPr lang="en-US" altLang="en-US" sz="2400" dirty="0"/>
              <a:t>, </a:t>
            </a:r>
            <a:r>
              <a:rPr lang="en-US" altLang="en-US" sz="2400" i="1" dirty="0" smtClean="0"/>
              <a:t>Data Mining</a:t>
            </a:r>
            <a:r>
              <a:rPr lang="en-US" altLang="en-US" sz="2400" i="1" dirty="0"/>
              <a:t>: </a:t>
            </a:r>
            <a:r>
              <a:rPr lang="en-US" altLang="en-US" sz="2400" i="1" dirty="0" smtClean="0"/>
              <a:t>Concepts </a:t>
            </a:r>
            <a:r>
              <a:rPr lang="en-US" altLang="en-US" sz="2400" i="1" dirty="0"/>
              <a:t>and </a:t>
            </a:r>
            <a:r>
              <a:rPr lang="en-US" altLang="en-US" sz="2400" i="1" dirty="0" smtClean="0"/>
              <a:t>Techniques </a:t>
            </a:r>
            <a:r>
              <a:rPr lang="en-US" altLang="en-US" sz="2400" i="1" dirty="0"/>
              <a:t>(3</a:t>
            </a:r>
            <a:r>
              <a:rPr lang="en-US" altLang="en-US" sz="2400" i="1" baseline="30000" dirty="0"/>
              <a:t>rd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ed</a:t>
            </a:r>
            <a:r>
              <a:rPr lang="en-US" altLang="en-US" sz="2400" i="1" dirty="0" smtClean="0"/>
              <a:t>)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Morgan </a:t>
            </a:r>
            <a:r>
              <a:rPr lang="en-US" altLang="en-US" sz="2400" dirty="0" smtClean="0"/>
              <a:t>Kaufmann, 2011 </a:t>
            </a:r>
            <a:endParaRPr lang="en-US" altLang="en-US" sz="2400" dirty="0"/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Class </a:t>
            </a:r>
            <a:r>
              <a:rPr lang="en-US" altLang="en-US" sz="2400" dirty="0"/>
              <a:t>Homepage:  </a:t>
            </a:r>
            <a:r>
              <a:rPr lang="en-US" altLang="en-US" sz="2400" dirty="0">
                <a:hlinkClick r:id="rId3"/>
              </a:rPr>
              <a:t>https://wiki.engr.illinois.edu/display/cs412</a:t>
            </a:r>
            <a:endParaRPr lang="en-US" altLang="en-US" sz="2400" dirty="0"/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Bookmark on course schedule page</a:t>
            </a:r>
            <a:endParaRPr lang="en-US" altLang="en-US" sz="2400" dirty="0"/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 dirty="0" smtClean="0">
                <a:solidFill>
                  <a:srgbClr val="FF0000"/>
                </a:solidFill>
              </a:rPr>
              <a:t>Class Schedule: 11-12:15pm Tues./Thurs.@1404 SC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>
              <a:spcBef>
                <a:spcPts val="500"/>
              </a:spcBef>
            </a:pPr>
            <a:r>
              <a:rPr lang="en-US" altLang="en-US" sz="2400" dirty="0" smtClean="0"/>
              <a:t>Office hours: 12:15-1pm Tues./Thurs. @2132 SC </a:t>
            </a:r>
          </a:p>
          <a:p>
            <a:pPr>
              <a:spcBef>
                <a:spcPts val="500"/>
              </a:spcBef>
            </a:pPr>
            <a:r>
              <a:rPr lang="en-US" altLang="en-US" sz="2400" dirty="0"/>
              <a:t>Lecture media: recorded; but Class attendance is </a:t>
            </a:r>
            <a:r>
              <a:rPr lang="en-US" altLang="en-US" sz="2400" dirty="0" smtClean="0"/>
              <a:t>critical</a:t>
            </a:r>
          </a:p>
        </p:txBody>
      </p:sp>
      <p:pic>
        <p:nvPicPr>
          <p:cNvPr id="4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" y="1160928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65" y="1148163"/>
            <a:ext cx="3050009" cy="3050009"/>
          </a:xfrm>
          <a:prstGeom prst="rect">
            <a:avLst/>
          </a:prstGeom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</a:t>
            </a:r>
            <a:r>
              <a:rPr lang="en-US" altLang="en-US" dirty="0" smtClean="0"/>
              <a:t>Fall 2016.  Teach Assistants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4697167"/>
            <a:ext cx="11014449" cy="207118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en-US" sz="2400" dirty="0" smtClean="0"/>
              <a:t>TA </a:t>
            </a:r>
            <a:r>
              <a:rPr lang="en-US" altLang="en-US" sz="2400" dirty="0" smtClean="0"/>
              <a:t>office </a:t>
            </a:r>
            <a:r>
              <a:rPr lang="en-US" altLang="en-US" sz="2400" dirty="0" smtClean="0"/>
              <a:t>hours:  </a:t>
            </a:r>
            <a:r>
              <a:rPr lang="en-US" altLang="en-US" sz="2400" b="1" dirty="0" smtClean="0"/>
              <a:t>4-5pm (</a:t>
            </a:r>
            <a:r>
              <a:rPr lang="en-US" sz="2400" b="1" dirty="0" smtClean="0"/>
              <a:t>Mon.), 5-6pm (Wed.) @0207SC. </a:t>
            </a:r>
            <a:r>
              <a:rPr lang="en-US" sz="2400" dirty="0" smtClean="0"/>
              <a:t>Additional hours before due date will be announced at Piazza</a:t>
            </a:r>
          </a:p>
          <a:p>
            <a:pPr>
              <a:spcBef>
                <a:spcPts val="500"/>
              </a:spcBef>
            </a:pPr>
            <a:r>
              <a:rPr lang="en-US" altLang="en-US" sz="2400" dirty="0" smtClean="0"/>
              <a:t>Wait </a:t>
            </a:r>
            <a:r>
              <a:rPr lang="en-US" altLang="en-US" sz="2400" dirty="0" smtClean="0"/>
              <a:t>list:  </a:t>
            </a:r>
            <a:r>
              <a:rPr lang="en-US" sz="2400" dirty="0">
                <a:hlinkClick r:id="rId4"/>
              </a:rPr>
              <a:t>https://my.cs.illinois.edu/undergraduate/waitlist</a:t>
            </a:r>
            <a:endParaRPr lang="en-US" altLang="en-US" sz="2400" dirty="0" smtClean="0"/>
          </a:p>
          <a:p>
            <a:pPr lvl="1">
              <a:spcBef>
                <a:spcPts val="500"/>
              </a:spcBef>
            </a:pPr>
            <a:r>
              <a:rPr lang="en-US" altLang="en-US" sz="2400" dirty="0" smtClean="0"/>
              <a:t>If you cannot register but still desperately want to take the course,</a:t>
            </a:r>
          </a:p>
          <a:p>
            <a:pPr lvl="1">
              <a:spcBef>
                <a:spcPts val="500"/>
              </a:spcBef>
            </a:pPr>
            <a:r>
              <a:rPr lang="en-US" altLang="en-US" sz="2400" dirty="0" smtClean="0"/>
              <a:t>Please sign your name on the waiting list: Explain why you have to take it this Fall</a:t>
            </a:r>
            <a:endParaRPr lang="en-US" altLang="en-US" sz="2400" dirty="0"/>
          </a:p>
        </p:txBody>
      </p:sp>
      <p:pic>
        <p:nvPicPr>
          <p:cNvPr id="4100" name="Picture 4" descr="Huan Gu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66" y="1172551"/>
            <a:ext cx="3032910" cy="303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1270" y="3983378"/>
            <a:ext cx="222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 dirty="0" smtClean="0"/>
              <a:t>Po-Wei Chan</a:t>
            </a:r>
            <a:endParaRPr lang="en-US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44536" y="3975427"/>
            <a:ext cx="153296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 dirty="0" err="1"/>
              <a:t>Huan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Gui</a:t>
            </a:r>
            <a:endParaRPr lang="en-US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0193" y="3928925"/>
            <a:ext cx="2303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en-US" sz="2400" b="1" dirty="0"/>
              <a:t>Brandon </a:t>
            </a:r>
            <a:r>
              <a:rPr lang="en-US" altLang="en-US" sz="2400" b="1" dirty="0" err="1"/>
              <a:t>Norick</a:t>
            </a:r>
            <a:r>
              <a:rPr lang="en-US" altLang="en-US" sz="2400" b="1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36517" y="3916743"/>
            <a:ext cx="225154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en-US" sz="2400" b="1" dirty="0" err="1"/>
              <a:t>Keyang</a:t>
            </a:r>
            <a:r>
              <a:rPr lang="en-US" altLang="en-US" sz="2400" b="1" dirty="0"/>
              <a:t> Zhang</a:t>
            </a:r>
          </a:p>
        </p:txBody>
      </p:sp>
      <p:sp>
        <p:nvSpPr>
          <p:cNvPr id="6" name="AutoShape 2" descr="https://webmail.illinois.edu/owa/attachment.ashx?id=RgAAAABL4wO8mzmtS6cDUBd%2fT7BGBwCYG%2fNDGcW5Rq%2flv2pN3H39AAAAL6pvAABHp7IbN7k1Rb%2bNHGMNcLJbAAA1F1ELAAAJ&amp;attcnt=1&amp;attid0=BAAAAAAA&amp;attcid0=D2C6601D-CF9E-4044-A7DB-1B7EA5AB1BF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1507"/>
            <a:ext cx="2845508" cy="302335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776" y="1148163"/>
            <a:ext cx="3046324" cy="304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09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Course </a:t>
            </a:r>
            <a:r>
              <a:rPr lang="en-US" altLang="en-US" dirty="0" smtClean="0"/>
              <a:t>Work and Grading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126" y="1150043"/>
            <a:ext cx="10841532" cy="562086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Assignments, Programming Assignments, and Exams</a:t>
            </a:r>
          </a:p>
          <a:p>
            <a:pPr lvl="1">
              <a:spcBef>
                <a:spcPts val="500"/>
              </a:spcBef>
            </a:pPr>
            <a:r>
              <a:rPr lang="en-US" sz="2400" dirty="0" smtClean="0"/>
              <a:t>Written </a:t>
            </a:r>
            <a:r>
              <a:rPr lang="en-US" sz="2400" dirty="0"/>
              <a:t>Assignments: 15% </a:t>
            </a:r>
            <a:r>
              <a:rPr lang="en-US" sz="2400" dirty="0" smtClean="0"/>
              <a:t>(three</a:t>
            </a:r>
            <a:r>
              <a:rPr lang="en-US" sz="2400" dirty="0"/>
              <a:t> homework assignments expected)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Programming assignments: 20% (two programming assignments expected)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Midterm exam: 30%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Final exam: 35</a:t>
            </a:r>
            <a:r>
              <a:rPr lang="en-US" sz="2400" dirty="0" smtClean="0"/>
              <a:t>%</a:t>
            </a:r>
          </a:p>
          <a:p>
            <a:pPr>
              <a:spcBef>
                <a:spcPts val="500"/>
              </a:spcBef>
            </a:pPr>
            <a:r>
              <a:rPr lang="en-US" sz="2400" dirty="0" smtClean="0"/>
              <a:t>For students taking 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credit  (TA will provide concrete instructions on the 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credit project)</a:t>
            </a:r>
            <a:endParaRPr lang="en-US" sz="2400" dirty="0"/>
          </a:p>
          <a:p>
            <a:pPr lvl="1">
              <a:spcBef>
                <a:spcPts val="500"/>
              </a:spcBef>
            </a:pPr>
            <a:r>
              <a:rPr lang="en-US" sz="2400" dirty="0" smtClean="0"/>
              <a:t>For students registering 4 credits: </a:t>
            </a:r>
            <a:r>
              <a:rPr lang="en-US" sz="2400" dirty="0"/>
              <a:t>25%. The overall scores will be scaled </a:t>
            </a:r>
            <a:r>
              <a:rPr lang="en-US" sz="2400" dirty="0" smtClean="0"/>
              <a:t>proportionally</a:t>
            </a:r>
            <a:r>
              <a:rPr lang="en-US" altLang="en-US" sz="2400" dirty="0" smtClean="0"/>
              <a:t> </a:t>
            </a:r>
            <a:endParaRPr lang="en-US" altLang="en-US" sz="2400" dirty="0"/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>
                <a:solidFill>
                  <a:srgbClr val="FF0000"/>
                </a:solidFill>
              </a:rPr>
              <a:t>Need help and/or discussions?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>
                <a:solidFill>
                  <a:srgbClr val="FF0000"/>
                </a:solidFill>
              </a:rPr>
              <a:t>Sign on: </a:t>
            </a:r>
            <a:r>
              <a:rPr lang="en-US" altLang="en-US" sz="2400" dirty="0" smtClean="0">
                <a:solidFill>
                  <a:srgbClr val="FF0000"/>
                </a:solidFill>
                <a:hlinkClick r:id="rId3"/>
              </a:rPr>
              <a:t>Piazza</a:t>
            </a:r>
            <a:r>
              <a:rPr lang="en-US" altLang="en-US" sz="2400" dirty="0">
                <a:solidFill>
                  <a:srgbClr val="FF0000"/>
                </a:solidFill>
              </a:rPr>
              <a:t>  (https://</a:t>
            </a:r>
            <a:r>
              <a:rPr lang="en-US" altLang="en-US" sz="2400" dirty="0" smtClean="0">
                <a:solidFill>
                  <a:srgbClr val="FF0000"/>
                </a:solidFill>
              </a:rPr>
              <a:t>piazza.com/illinois/cs412)</a:t>
            </a:r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Check your homework/exam scores: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 smtClean="0"/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353980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smtClean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3892593" y="1239463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81534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Why Data Mining?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75" y="1268505"/>
            <a:ext cx="10954871" cy="527572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Automated data collection tools, database systems, Web, computerized society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Business: Web, e-commerce, transactions, stocks, … 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Science: Remote sensing, bioinformatics, scientific simulation, … 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Society and everyone: news, digital cameras, YouTube   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u="sng" dirty="0"/>
              <a:t>We are drowning in data, but starving for knowledge!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“Necessity is the mother of invention”</a:t>
            </a:r>
            <a:r>
              <a:rPr lang="en-US" altLang="en-US" sz="2400" dirty="0">
                <a:cs typeface="Tahoma" panose="020B0604030504040204" pitchFamily="34" charset="0"/>
              </a:rPr>
              <a:t>—</a:t>
            </a:r>
            <a:r>
              <a:rPr lang="en-US" altLang="en-US" sz="2400" dirty="0"/>
              <a:t>Data mining</a:t>
            </a:r>
            <a:r>
              <a:rPr lang="en-US" altLang="en-US" sz="2400" dirty="0">
                <a:cs typeface="Tahoma" panose="020B0604030504040204" pitchFamily="34" charset="0"/>
              </a:rPr>
              <a:t>—</a:t>
            </a:r>
            <a:r>
              <a:rPr lang="en-US" altLang="en-US" sz="2400" dirty="0"/>
              <a:t>Automated analysis of massive data sets</a:t>
            </a:r>
          </a:p>
        </p:txBody>
      </p:sp>
    </p:spTree>
    <p:extLst>
      <p:ext uri="{BB962C8B-B14F-4D97-AF65-F5344CB8AC3E}">
        <p14:creationId xmlns:p14="http://schemas.microsoft.com/office/powerpoint/2010/main" val="324359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20892</TotalTime>
  <Words>3205</Words>
  <Application>Microsoft Office PowerPoint</Application>
  <PresentationFormat>Widescreen</PresentationFormat>
  <Paragraphs>541</Paragraphs>
  <Slides>45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MS PGothic</vt:lpstr>
      <vt:lpstr>Abadi MT Condensed Extra Bold</vt:lpstr>
      <vt:lpstr>Arial</vt:lpstr>
      <vt:lpstr>Berlin Sans FB Demi</vt:lpstr>
      <vt:lpstr>Calibri</vt:lpstr>
      <vt:lpstr>Impact</vt:lpstr>
      <vt:lpstr>Tahoma</vt:lpstr>
      <vt:lpstr>Times New Roman</vt:lpstr>
      <vt:lpstr>Wingdings</vt:lpstr>
      <vt:lpstr>Retrospect</vt:lpstr>
      <vt:lpstr>Clip</vt:lpstr>
      <vt:lpstr>CS 412 Intro. to Data Mining</vt:lpstr>
      <vt:lpstr>PowerPoint Presentation</vt:lpstr>
      <vt:lpstr>Data and Information Systems (DAIS)</vt:lpstr>
      <vt:lpstr>Data and Information Systems (DAIS:) Course Structures at CS/UIUC</vt:lpstr>
      <vt:lpstr>CS 412. Course Page &amp; Class Schedule</vt:lpstr>
      <vt:lpstr>CS 412. Fall 2016.  Teach Assistants</vt:lpstr>
      <vt:lpstr>CS 412. Course Work and Grading</vt:lpstr>
      <vt:lpstr>Chapter 1.  Introduction</vt:lpstr>
      <vt:lpstr>Why Data Mining? </vt:lpstr>
      <vt:lpstr>Chapter 1.  Introduction</vt:lpstr>
      <vt:lpstr>What Is Data Mining?</vt:lpstr>
      <vt:lpstr>Knowledge Discovery (KDD) Process</vt:lpstr>
      <vt:lpstr>Example: A Web Mining Framework</vt:lpstr>
      <vt:lpstr>Data Mining in Business Intelligence </vt:lpstr>
      <vt:lpstr>KDD Process: A View from ML and Statistics</vt:lpstr>
      <vt:lpstr>Data Mining vs. Data Exploration</vt:lpstr>
      <vt:lpstr>Chapter 1.  Introduction</vt:lpstr>
      <vt:lpstr>Multi-Dimensional View of Data Mining</vt:lpstr>
      <vt:lpstr>Chapter 1.  Introduction</vt:lpstr>
      <vt:lpstr>Data Mining: On What Kinds of Data?</vt:lpstr>
      <vt:lpstr>Chapter 1.  Introduction</vt:lpstr>
      <vt:lpstr>Data Mining Functions: (1) Generalization</vt:lpstr>
      <vt:lpstr>Data Mining Functions: (2) Pattern Discovery</vt:lpstr>
      <vt:lpstr>Data Mining Functions: (3) Classification</vt:lpstr>
      <vt:lpstr>Data Mining Functions: (4) Cluster Analysis</vt:lpstr>
      <vt:lpstr>Data Mining Functions: (5) Outlier Analysis</vt:lpstr>
      <vt:lpstr>Data Mining Functions: (6) Time and Ordering: Sequential Pattern, Trend and Evolution Analysis</vt:lpstr>
      <vt:lpstr>Data Mining Functions: (7) Structure and Network Analysis</vt:lpstr>
      <vt:lpstr>Evaluation of Knowledge</vt:lpstr>
      <vt:lpstr>Chapter 1.  Introduction</vt:lpstr>
      <vt:lpstr>Data Mining: Confluence of Multiple Disciplines </vt:lpstr>
      <vt:lpstr>Why Confluence of Multiple Disciplines?</vt:lpstr>
      <vt:lpstr>Chapter 1.  Introduction</vt:lpstr>
      <vt:lpstr>Applications of Data Mining</vt:lpstr>
      <vt:lpstr>Chapter 1.  Introduction</vt:lpstr>
      <vt:lpstr>Major Issues in Data Mining (1)</vt:lpstr>
      <vt:lpstr>Major Issues in Data Mining (2)</vt:lpstr>
      <vt:lpstr>Chapter 1.  Introduction</vt:lpstr>
      <vt:lpstr>A Brief History of Data Mining Society</vt:lpstr>
      <vt:lpstr>Conferences and Journals on Data Mining</vt:lpstr>
      <vt:lpstr>Where to Find References? DBLP, CiteSeer, Google</vt:lpstr>
      <vt:lpstr>Chapter 1.  Introduction</vt:lpstr>
      <vt:lpstr>Summary</vt:lpstr>
      <vt:lpstr>Recommended Reference Books</vt:lpstr>
      <vt:lpstr>PowerPoint Presentation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Admin</cp:lastModifiedBy>
  <cp:revision>922</cp:revision>
  <cp:lastPrinted>2016-08-23T14:41:30Z</cp:lastPrinted>
  <dcterms:created xsi:type="dcterms:W3CDTF">2014-06-02T15:06:14Z</dcterms:created>
  <dcterms:modified xsi:type="dcterms:W3CDTF">2016-08-28T02:03:40Z</dcterms:modified>
</cp:coreProperties>
</file>